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  <p:sldMasterId id="2147483883" r:id="rId2"/>
  </p:sldMasterIdLst>
  <p:notesMasterIdLst>
    <p:notesMasterId r:id="rId45"/>
  </p:notesMasterIdLst>
  <p:sldIdLst>
    <p:sldId id="357" r:id="rId3"/>
    <p:sldId id="257" r:id="rId4"/>
    <p:sldId id="425" r:id="rId5"/>
    <p:sldId id="426" r:id="rId6"/>
    <p:sldId id="428" r:id="rId7"/>
    <p:sldId id="427" r:id="rId8"/>
    <p:sldId id="443" r:id="rId9"/>
    <p:sldId id="372" r:id="rId10"/>
    <p:sldId id="421" r:id="rId11"/>
    <p:sldId id="373" r:id="rId12"/>
    <p:sldId id="433" r:id="rId13"/>
    <p:sldId id="419" r:id="rId14"/>
    <p:sldId id="383" r:id="rId15"/>
    <p:sldId id="379" r:id="rId16"/>
    <p:sldId id="385" r:id="rId17"/>
    <p:sldId id="449" r:id="rId18"/>
    <p:sldId id="384" r:id="rId19"/>
    <p:sldId id="386" r:id="rId20"/>
    <p:sldId id="445" r:id="rId21"/>
    <p:sldId id="394" r:id="rId22"/>
    <p:sldId id="441" r:id="rId23"/>
    <p:sldId id="388" r:id="rId24"/>
    <p:sldId id="397" r:id="rId25"/>
    <p:sldId id="454" r:id="rId26"/>
    <p:sldId id="451" r:id="rId27"/>
    <p:sldId id="431" r:id="rId28"/>
    <p:sldId id="423" r:id="rId29"/>
    <p:sldId id="432" r:id="rId30"/>
    <p:sldId id="455" r:id="rId31"/>
    <p:sldId id="387" r:id="rId32"/>
    <p:sldId id="396" r:id="rId33"/>
    <p:sldId id="398" r:id="rId34"/>
    <p:sldId id="452" r:id="rId35"/>
    <p:sldId id="446" r:id="rId36"/>
    <p:sldId id="439" r:id="rId37"/>
    <p:sldId id="453" r:id="rId38"/>
    <p:sldId id="437" r:id="rId39"/>
    <p:sldId id="447" r:id="rId40"/>
    <p:sldId id="438" r:id="rId41"/>
    <p:sldId id="444" r:id="rId42"/>
    <p:sldId id="450" r:id="rId43"/>
    <p:sldId id="35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A739CF-052E-4A43-ADD5-C6374433A1E4}">
          <p14:sldIdLst>
            <p14:sldId id="357"/>
            <p14:sldId id="257"/>
            <p14:sldId id="425"/>
            <p14:sldId id="426"/>
            <p14:sldId id="428"/>
            <p14:sldId id="427"/>
            <p14:sldId id="443"/>
            <p14:sldId id="372"/>
            <p14:sldId id="421"/>
            <p14:sldId id="373"/>
            <p14:sldId id="433"/>
            <p14:sldId id="419"/>
            <p14:sldId id="383"/>
            <p14:sldId id="379"/>
            <p14:sldId id="385"/>
            <p14:sldId id="449"/>
            <p14:sldId id="384"/>
            <p14:sldId id="386"/>
            <p14:sldId id="445"/>
            <p14:sldId id="394"/>
            <p14:sldId id="441"/>
            <p14:sldId id="388"/>
            <p14:sldId id="397"/>
            <p14:sldId id="454"/>
            <p14:sldId id="451"/>
            <p14:sldId id="431"/>
            <p14:sldId id="423"/>
            <p14:sldId id="432"/>
            <p14:sldId id="455"/>
            <p14:sldId id="387"/>
            <p14:sldId id="396"/>
            <p14:sldId id="398"/>
            <p14:sldId id="452"/>
            <p14:sldId id="446"/>
            <p14:sldId id="439"/>
            <p14:sldId id="453"/>
            <p14:sldId id="437"/>
            <p14:sldId id="447"/>
            <p14:sldId id="438"/>
            <p14:sldId id="444"/>
          </p14:sldIdLst>
        </p14:section>
        <p14:section name="제목 없는 구역" id="{D2C59381-7BBE-4D3D-B72A-5F488659AF2F}">
          <p14:sldIdLst>
            <p14:sldId id="450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0" pos="3826" userDrawn="1">
          <p15:clr>
            <a:srgbClr val="A4A3A4"/>
          </p15:clr>
        </p15:guide>
        <p15:guide id="1" orient="horz" pos="2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7">
          <p15:clr>
            <a:srgbClr val="A4A3A4"/>
          </p15:clr>
        </p15:guide>
        <p15:guide id="2" orient="horz" pos="2152">
          <p15:clr>
            <a:srgbClr val="A4A3A4"/>
          </p15:clr>
        </p15:guide>
        <p15:guide id="3" pos="3826">
          <p15:clr>
            <a:srgbClr val="A4A3A4"/>
          </p15:clr>
        </p15:guide>
        <p15:guide id="4" orient="horz" pos="215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C12"/>
    <a:srgbClr val="F2F2F2"/>
    <a:srgbClr val="000000"/>
    <a:srgbClr val="DFBBBB"/>
    <a:srgbClr val="657E93"/>
    <a:srgbClr val="404040"/>
    <a:srgbClr val="E64F18"/>
    <a:srgbClr val="FFAF45"/>
    <a:srgbClr val="F4F4F4"/>
    <a:srgbClr val="AAB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28970" autoAdjust="0"/>
  </p:normalViewPr>
  <p:slideViewPr>
    <p:cSldViewPr snapToGrid="0" snapToObjects="1">
      <p:cViewPr varScale="1">
        <p:scale>
          <a:sx n="110" d="100"/>
          <a:sy n="110" d="100"/>
        </p:scale>
        <p:origin x="618" y="108"/>
      </p:cViewPr>
      <p:guideLst>
        <p:guide pos="3826"/>
        <p:guide orient="horz" pos="2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054" y="96"/>
      </p:cViewPr>
      <p:guideLst>
        <p:guide pos="3827"/>
        <p:guide orient="horz" pos="2152"/>
        <p:guide pos="3826"/>
        <p:guide orient="horz" pos="21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3A0EE-6DCB-466A-9C98-FB6D00D5E9C7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77FA4-6396-4E8D-986F-DA95FACBF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42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발표를 맡게 된 </a:t>
            </a:r>
            <a:r>
              <a:rPr lang="ko-KR" altLang="en-US" dirty="0" err="1"/>
              <a:t>현치운이라고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 조는 문해력 향상을 위한 </a:t>
            </a:r>
            <a:r>
              <a:rPr lang="en-US" altLang="ko-KR" dirty="0"/>
              <a:t>ai </a:t>
            </a:r>
            <a:r>
              <a:rPr lang="ko-KR" altLang="en-US" dirty="0"/>
              <a:t>독서 도우미 프로젝트를 기획하였습니다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FA4-6396-4E8D-986F-DA95FACBFE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099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제공할 서비스는 다음과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사용자가 원하는 이미지 혹은 </a:t>
            </a:r>
            <a:r>
              <a:rPr lang="en-US" altLang="ko-KR" dirty="0"/>
              <a:t>PDF</a:t>
            </a:r>
            <a:r>
              <a:rPr lang="ko-KR" altLang="en-US" dirty="0"/>
              <a:t>를 업로드 하면 </a:t>
            </a:r>
            <a:r>
              <a:rPr lang="en-US" altLang="ko-KR" dirty="0"/>
              <a:t>OCR</a:t>
            </a:r>
            <a:r>
              <a:rPr lang="ko-KR" altLang="en-US" dirty="0"/>
              <a:t>을 통해 텍스트를 출력하고 글을 읽는데 집중도를 유지하도록 </a:t>
            </a:r>
            <a:r>
              <a:rPr lang="ko-KR" altLang="en-US" dirty="0" err="1"/>
              <a:t>트래킹을</a:t>
            </a:r>
            <a:r>
              <a:rPr lang="ko-KR" altLang="en-US" dirty="0"/>
              <a:t> 해줍니다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트래킹이</a:t>
            </a:r>
            <a:r>
              <a:rPr lang="ko-KR" altLang="en-US" dirty="0"/>
              <a:t> 끝나면 사용자에게 요약을 요청합니다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사용자가 요약을 작성하면 </a:t>
            </a:r>
            <a:r>
              <a:rPr lang="en-US" altLang="ko-KR" dirty="0"/>
              <a:t>AI </a:t>
            </a:r>
            <a:r>
              <a:rPr lang="ko-KR" altLang="en-US" dirty="0"/>
              <a:t>요약과 키워드를 제공하여 사용자가 읽은 글에 대해 한 번 더 복기하도록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만일 글을 읽다가 어려운 단어가 나왔다면 단어 </a:t>
            </a:r>
            <a:r>
              <a:rPr lang="ko-KR" altLang="en-US" dirty="0" err="1"/>
              <a:t>챗봇을</a:t>
            </a:r>
            <a:r>
              <a:rPr lang="ko-KR" altLang="en-US" dirty="0"/>
              <a:t> 통해 단어의 뜻과 예문을 물어볼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54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OCR</a:t>
            </a:r>
            <a:r>
              <a:rPr lang="ko-KR" altLang="en-US" dirty="0"/>
              <a:t>에 대해 말씀드리겠습니다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FA4-6396-4E8D-986F-DA95FACBFE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53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프로젝트 시작 후 다양한 </a:t>
            </a:r>
            <a:r>
              <a:rPr lang="en-US" altLang="ko-KR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OCR </a:t>
            </a:r>
            <a:r>
              <a:rPr lang="ko-KR" altLang="en-US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모델</a:t>
            </a:r>
            <a:r>
              <a:rPr lang="en-US" altLang="ko-KR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, </a:t>
            </a:r>
            <a:r>
              <a:rPr lang="ko-KR" altLang="en-US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서비스에 대해 찾아봤고 대표적으로 </a:t>
            </a:r>
            <a:r>
              <a:rPr lang="ko-KR" altLang="en-US" sz="1200" dirty="0" err="1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테서렉트</a:t>
            </a:r>
            <a:r>
              <a:rPr lang="ko-KR" altLang="en-US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 </a:t>
            </a:r>
            <a:r>
              <a:rPr lang="en-US" altLang="ko-KR" sz="1200" dirty="0" err="1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ocr</a:t>
            </a:r>
            <a:r>
              <a:rPr lang="en-US" altLang="ko-KR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과 </a:t>
            </a:r>
            <a:r>
              <a:rPr lang="en-US" altLang="ko-KR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easy </a:t>
            </a:r>
            <a:r>
              <a:rPr lang="en-US" altLang="ko-KR" sz="1200" dirty="0" err="1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ocr</a:t>
            </a:r>
            <a:r>
              <a:rPr lang="ko-KR" altLang="en-US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이 있었습니다</a:t>
            </a:r>
            <a:r>
              <a:rPr lang="en-US" altLang="ko-KR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. </a:t>
            </a:r>
          </a:p>
          <a:p>
            <a:pPr>
              <a:lnSpc>
                <a:spcPct val="110000"/>
              </a:lnSpc>
            </a:pPr>
            <a:endParaRPr lang="en-US" altLang="ko-KR" sz="1200" dirty="0">
              <a:solidFill>
                <a:srgbClr val="202124"/>
              </a:solidFill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200" dirty="0" err="1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테서렉트는</a:t>
            </a:r>
            <a:r>
              <a:rPr lang="ko-KR" altLang="en-US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 속도는 빨랐지만 정확도가 낮았고</a:t>
            </a:r>
            <a:r>
              <a:rPr lang="en-US" altLang="ko-KR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, easy </a:t>
            </a:r>
            <a:r>
              <a:rPr lang="en-US" altLang="ko-KR" sz="1200" dirty="0" err="1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ocr</a:t>
            </a:r>
            <a:r>
              <a:rPr lang="ko-KR" altLang="en-US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은 한글 인식도와 레이아웃에 따른 문단정보를 인식하는 능력이 부족했습니다</a:t>
            </a:r>
            <a:r>
              <a:rPr lang="en-US" altLang="ko-KR" sz="1200" dirty="0">
                <a:solidFill>
                  <a:srgbClr val="202124"/>
                </a:solidFill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20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학습할 수 있는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ocr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모델을 조사하던 중 네이버 클로버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ai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의 도넛 모델을 찾게 되었고 </a:t>
            </a: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다양한 언어의 사람들이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파인튜닝에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성공했다는 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git hub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에 최근까지 서비스 개선이 활발히 이루어지는 기록이 있던 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다양하게 학습이 가능하다는 점에 이 모델을 선정하게 되었습니다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09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latin typeface="맑은 고딕" charset="0"/>
                <a:cs typeface="KoPubWorld바탕체 Bold" charset="0"/>
              </a:rPr>
              <a:t>또한 도넛은 자체 제공하는 합성 문서 생성기를 통해 문서 이미지에 대한 의존성을 완화시킬 수 있습니다</a:t>
            </a:r>
            <a:r>
              <a:rPr lang="en-US" altLang="ko-KR" sz="1200" b="1" dirty="0">
                <a:latin typeface="맑은 고딕" charset="0"/>
                <a:cs typeface="KoPubWorld바탕체 Bold" charset="0"/>
              </a:rPr>
              <a:t>.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51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처음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주간은 학습이 제대로 되지 않고 성능과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F1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스코어가 매우 저조했지만 데이터 증강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러닝레이트나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배치사이즈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한 번에 보는 데이터 범위 등을 실험하여 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1000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에폭을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학습시킨 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753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오타가 발생하긴 하지만 문장을 구성하는 것을 볼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en-US" altLang="ko-KR" dirty="0" err="1"/>
              <a:t>gpu</a:t>
            </a:r>
            <a:r>
              <a:rPr lang="ko-KR" altLang="en-US" dirty="0"/>
              <a:t>를 사용해도 </a:t>
            </a:r>
            <a:r>
              <a:rPr lang="en-US" altLang="ko-KR" dirty="0"/>
              <a:t>1</a:t>
            </a:r>
            <a:r>
              <a:rPr lang="ko-KR" altLang="en-US" dirty="0" err="1"/>
              <a:t>에폭당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시간 </a:t>
            </a:r>
            <a:r>
              <a:rPr lang="en-US" altLang="ko-KR" dirty="0"/>
              <a:t>30</a:t>
            </a:r>
            <a:r>
              <a:rPr lang="ko-KR" altLang="en-US" dirty="0"/>
              <a:t>분이 넘게 걸리는 학습시간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만개의 데이터를 활용했음에도 </a:t>
            </a:r>
            <a:r>
              <a:rPr lang="ko-KR" altLang="en-US" dirty="0" err="1"/>
              <a:t>학습률이</a:t>
            </a:r>
            <a:r>
              <a:rPr lang="ko-KR" altLang="en-US" dirty="0"/>
              <a:t> 부진한 점등의 이유로 </a:t>
            </a:r>
            <a:r>
              <a:rPr lang="en-US" altLang="ko-KR" dirty="0"/>
              <a:t>API </a:t>
            </a:r>
            <a:r>
              <a:rPr lang="ko-KR" altLang="en-US" dirty="0"/>
              <a:t>사용을 고려하게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55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네이버 </a:t>
            </a:r>
            <a:r>
              <a:rPr lang="en-US" altLang="ko-KR" dirty="0"/>
              <a:t>API, </a:t>
            </a:r>
            <a:r>
              <a:rPr lang="ko-KR" altLang="en-US" dirty="0" err="1"/>
              <a:t>어도비</a:t>
            </a:r>
            <a:r>
              <a:rPr lang="ko-KR" altLang="en-US" dirty="0"/>
              <a:t> 등 다양한 </a:t>
            </a:r>
            <a:r>
              <a:rPr lang="en-US" altLang="ko-KR" dirty="0"/>
              <a:t>API </a:t>
            </a:r>
            <a:r>
              <a:rPr lang="ko-KR" altLang="en-US" dirty="0"/>
              <a:t>중 다양한 기능을 제공하고 사용비용도 상대적으로 저렴한데다 범용성이 높은 구글 </a:t>
            </a:r>
            <a:r>
              <a:rPr lang="en-US" altLang="ko-KR" dirty="0"/>
              <a:t>API</a:t>
            </a:r>
            <a:r>
              <a:rPr lang="ko-KR" altLang="en-US" dirty="0"/>
              <a:t>를 선정하게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32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추출의 정확도가 가장 중요하기 때문에 같은 이미지 데이터를 비교했을 때 정확도 높고 문단 좌표 정보를 제공하는 </a:t>
            </a:r>
            <a:r>
              <a:rPr lang="en-US" altLang="ko-KR" dirty="0"/>
              <a:t>Api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913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요약에 대해 말씀드리겠습니다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사람마다 책을 읽고 느끼는 감상이나 중요하다고 생각하는 점이 다르고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문해력을 높이는 데에는 스스로 생각하는 사고력이 중요하다고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그래서 저희는 </a:t>
            </a:r>
            <a:r>
              <a:rPr lang="en-US" altLang="ko-KR" dirty="0"/>
              <a:t>AI</a:t>
            </a:r>
            <a:r>
              <a:rPr lang="ko-KR" altLang="en-US" dirty="0"/>
              <a:t>의 요약이 정답이라고 하는 것이 아니라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사용자의 요약과 </a:t>
            </a:r>
            <a:r>
              <a:rPr lang="en-US" altLang="ko-KR" dirty="0"/>
              <a:t>AI</a:t>
            </a:r>
            <a:r>
              <a:rPr lang="ko-KR" altLang="en-US" dirty="0"/>
              <a:t>의 요약을 보여줌으로써 글에 대해 사용자 스스로 비교해보면서 한 번 더 복기하는 방향을 선택했습니다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FA4-6396-4E8D-986F-DA95FACBFE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7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FA4-6396-4E8D-986F-DA95FACBFE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06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사용자에게 제시될 요약은 문장의 핵심정보가 들어있어야 하기에 요약 모델 선정과 학습이 중요 과제였습니다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요약문 데이터로는 </a:t>
            </a:r>
            <a:r>
              <a:rPr lang="en-US" altLang="ko-KR" dirty="0"/>
              <a:t>AI</a:t>
            </a:r>
            <a:r>
              <a:rPr lang="ko-KR" altLang="en-US" dirty="0"/>
              <a:t>허브 데이터</a:t>
            </a:r>
            <a:r>
              <a:rPr lang="en-US" altLang="ko-KR" dirty="0"/>
              <a:t>, </a:t>
            </a:r>
            <a:r>
              <a:rPr lang="ko-KR" altLang="en-US" dirty="0"/>
              <a:t>자체 제작 데이터</a:t>
            </a:r>
            <a:r>
              <a:rPr lang="en-US" altLang="ko-KR" dirty="0"/>
              <a:t>, </a:t>
            </a:r>
            <a:r>
              <a:rPr lang="ko-KR" altLang="en-US" dirty="0" err="1"/>
              <a:t>데이콘문서</a:t>
            </a:r>
            <a:r>
              <a:rPr lang="ko-KR" altLang="en-US" dirty="0"/>
              <a:t> 요약 </a:t>
            </a:r>
            <a:r>
              <a:rPr lang="en-US" altLang="ko-KR" dirty="0"/>
              <a:t>AI </a:t>
            </a:r>
            <a:r>
              <a:rPr lang="ko-KR" altLang="en-US" dirty="0" err="1"/>
              <a:t>경진대회을</a:t>
            </a:r>
            <a:r>
              <a:rPr lang="ko-KR" altLang="en-US" dirty="0"/>
              <a:t> 사용했습니다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AI</a:t>
            </a:r>
            <a:r>
              <a:rPr lang="ko-KR" altLang="en-US" dirty="0"/>
              <a:t>허브 데이터는 추출요약과 생성요약이 같이 있는 데이터 세트입니다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365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자체 데이터로 문학데이터를 요약 모델 학습을 위해 </a:t>
            </a:r>
            <a:r>
              <a:rPr lang="en-US" altLang="ko-KR" dirty="0"/>
              <a:t>512 </a:t>
            </a:r>
            <a:r>
              <a:rPr lang="ko-KR" altLang="en-US" dirty="0"/>
              <a:t>토큰으로 자른 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챗</a:t>
            </a:r>
            <a:r>
              <a:rPr lang="en-US" altLang="ko-KR" dirty="0" err="1"/>
              <a:t>gpt</a:t>
            </a:r>
            <a:r>
              <a:rPr lang="en-US" altLang="ko-KR" dirty="0"/>
              <a:t>, </a:t>
            </a:r>
            <a:r>
              <a:rPr lang="ko-KR" altLang="en-US" dirty="0" err="1"/>
              <a:t>바드</a:t>
            </a:r>
            <a:r>
              <a:rPr lang="en-US" altLang="ko-KR" dirty="0"/>
              <a:t>, </a:t>
            </a:r>
            <a:r>
              <a:rPr lang="ko-KR" altLang="en-US" dirty="0" err="1"/>
              <a:t>뤼튼과</a:t>
            </a:r>
            <a:r>
              <a:rPr lang="ko-KR" altLang="en-US" dirty="0"/>
              <a:t> 같은 생성형 </a:t>
            </a:r>
            <a:r>
              <a:rPr lang="en-US" altLang="ko-KR" dirty="0"/>
              <a:t>AI </a:t>
            </a:r>
            <a:r>
              <a:rPr lang="ko-KR" altLang="en-US" dirty="0"/>
              <a:t>서비스를 이용하여 제작하였습니다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생성형 </a:t>
            </a:r>
            <a:r>
              <a:rPr lang="en-US" altLang="ko-KR" dirty="0"/>
              <a:t>ai </a:t>
            </a:r>
            <a:r>
              <a:rPr lang="ko-KR" altLang="en-US" dirty="0"/>
              <a:t>서비스는 너무 포괄적으로 요약하거나 이미 학습되어 있는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데이터를 기반으로 없는 내용을 넣는 등 </a:t>
            </a:r>
            <a:r>
              <a:rPr lang="ko-KR" altLang="en-US" dirty="0" err="1"/>
              <a:t>오답률도</a:t>
            </a:r>
            <a:r>
              <a:rPr lang="ko-KR" altLang="en-US" dirty="0"/>
              <a:t> 많았기 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검수에 많은 시간과 노력을 들여 </a:t>
            </a:r>
            <a:r>
              <a:rPr lang="en-US" altLang="ko-KR" dirty="0"/>
              <a:t>300</a:t>
            </a:r>
            <a:r>
              <a:rPr lang="ko-KR" altLang="en-US" dirty="0"/>
              <a:t>개의 데이터를 생성하였습니다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814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요약 모델로는 </a:t>
            </a:r>
            <a:r>
              <a:rPr lang="en-US" altLang="ko-KR" dirty="0" err="1"/>
              <a:t>gpt</a:t>
            </a:r>
            <a:r>
              <a:rPr lang="en-US" altLang="ko-KR" dirty="0"/>
              <a:t> </a:t>
            </a:r>
            <a:r>
              <a:rPr lang="ko-KR" altLang="en-US" dirty="0"/>
              <a:t>계열</a:t>
            </a:r>
            <a:r>
              <a:rPr lang="en-US" altLang="ko-KR" dirty="0"/>
              <a:t>, </a:t>
            </a:r>
            <a:r>
              <a:rPr lang="en-US" altLang="ko-KR" dirty="0" err="1"/>
              <a:t>kobart</a:t>
            </a:r>
            <a:r>
              <a:rPr lang="en-US" altLang="ko-KR" dirty="0"/>
              <a:t>, t5 </a:t>
            </a:r>
            <a:r>
              <a:rPr lang="ko-KR" altLang="en-US" dirty="0"/>
              <a:t>계열을 알아봤고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gpt</a:t>
            </a:r>
            <a:r>
              <a:rPr lang="en-US" altLang="ko-KR" dirty="0"/>
              <a:t> </a:t>
            </a:r>
            <a:r>
              <a:rPr lang="ko-KR" altLang="en-US" dirty="0"/>
              <a:t>계열은 생성은 잘하지만 요약이 아닌 문장도 많았기에 제외하였습니다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kobart</a:t>
            </a:r>
            <a:r>
              <a:rPr lang="ko-KR" altLang="en-US" dirty="0"/>
              <a:t>와 </a:t>
            </a:r>
            <a:r>
              <a:rPr lang="en-US" altLang="ko-KR" dirty="0"/>
              <a:t>t5 </a:t>
            </a:r>
            <a:r>
              <a:rPr lang="ko-KR" altLang="en-US" dirty="0"/>
              <a:t>계열 중 사용자의 선호도와 정확도가 높은 모델을 선정해 테스트 해봤습니다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95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성능은 비슷했으나 속도는 </a:t>
            </a:r>
            <a:r>
              <a:rPr lang="en-US" altLang="ko-KR" dirty="0" err="1"/>
              <a:t>kobart</a:t>
            </a:r>
            <a:r>
              <a:rPr lang="en-US" altLang="ko-KR" dirty="0"/>
              <a:t> </a:t>
            </a:r>
            <a:r>
              <a:rPr lang="ko-KR" altLang="en-US" dirty="0"/>
              <a:t>기반의 요약 모델이 훨씬 빠른 점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10</a:t>
            </a:r>
            <a:r>
              <a:rPr lang="ko-KR" altLang="en-US" dirty="0"/>
              <a:t>배</a:t>
            </a:r>
            <a:r>
              <a:rPr lang="en-US" altLang="ko-KR" dirty="0"/>
              <a:t>, 2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ko-KR" altLang="en-US" dirty="0"/>
              <a:t>을 확인했습니다</a:t>
            </a:r>
            <a:r>
              <a:rPr lang="en-US" altLang="ko-KR"/>
              <a:t>.</a:t>
            </a:r>
            <a:endParaRPr lang="ko-KR" altLang="en-US" sz="800"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23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24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80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KoBart</a:t>
            </a:r>
            <a:r>
              <a:rPr lang="en-US" altLang="ko-KR" sz="12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-summarization </a:t>
            </a:r>
            <a:r>
              <a:rPr lang="ko-KR" altLang="ko-KR" sz="12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학습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: </a:t>
            </a:r>
            <a:r>
              <a:rPr lang="ko-KR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문학 장르의 요약문 데이터를 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19</a:t>
            </a:r>
            <a:r>
              <a:rPr lang="ko-KR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시간 동안 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201epoch </a:t>
            </a:r>
            <a:r>
              <a:rPr lang="ko-KR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학습한 결과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valid loss</a:t>
            </a:r>
            <a:r>
              <a:rPr lang="ko-KR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가 학습 극초반에 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2.146</a:t>
            </a:r>
            <a:r>
              <a:rPr lang="ko-KR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까지 빠르게 떨어진 후 계속해서 올라가는 양상을 보였다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. </a:t>
            </a:r>
            <a:r>
              <a:rPr lang="ko-KR" altLang="ko-KR" sz="12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러닝레이트를</a:t>
            </a:r>
            <a:r>
              <a:rPr lang="ko-KR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조정하며 다시 학습해보았지만 </a:t>
            </a:r>
            <a:r>
              <a:rPr lang="ko-KR" altLang="ko-KR" sz="12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인퍼런스</a:t>
            </a:r>
            <a:r>
              <a:rPr lang="ko-KR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시 만족할 만한 요약 성능을 보이지 못했다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=&gt; 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데이터의 질과 모델과 우리의 데이터의 호환성을 의심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25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97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러닝레이트를</a:t>
            </a:r>
            <a:r>
              <a:rPr lang="ko-KR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조정하며 다시 학습해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본 결과 처음에는 글의 핵심을 잘 찾지 못하다가 점점 핵심 내용을 확인했다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*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이 페이지는 필요에 따라 삭제하셔도 됩니다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.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26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05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이에 </a:t>
            </a:r>
            <a:r>
              <a:rPr lang="en-US" altLang="ko-KR" dirty="0"/>
              <a:t>T5 </a:t>
            </a:r>
            <a:r>
              <a:rPr lang="ko-KR" altLang="en-US" dirty="0"/>
              <a:t>기반의 </a:t>
            </a:r>
            <a:r>
              <a:rPr lang="en-US" altLang="ko-KR" dirty="0"/>
              <a:t>pko-t5 </a:t>
            </a:r>
            <a:r>
              <a:rPr lang="ko-KR" altLang="en-US" dirty="0"/>
              <a:t>스크래치 모델을 </a:t>
            </a:r>
            <a:r>
              <a:rPr lang="en-US" altLang="ko-KR" dirty="0"/>
              <a:t>ai </a:t>
            </a:r>
            <a:r>
              <a:rPr lang="ko-KR" altLang="en-US" dirty="0"/>
              <a:t>허브 데이터와 자체 제작 데이터를 활용하여 학습</a:t>
            </a:r>
            <a:endParaRPr lang="en-US" altLang="ko-KR" sz="12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AI hub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요약문 및 </a:t>
            </a:r>
            <a:r>
              <a:rPr lang="ko-KR" altLang="ko-KR" sz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레포트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생성 추출요약 데이터로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20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epoch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학습 후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loss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가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0.43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까지 떨어졌던 체크포인트로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,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우리 데이터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aihub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문학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,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수제 데이터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를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20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epoch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더 학습하였다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 결과 정량적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(valid loss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rouge)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 넣기</a:t>
            </a:r>
            <a:endParaRPr lang="en-US" altLang="ko-KR" sz="12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27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847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요약문 잘 나오는 데이터 결과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28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39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>요약문 잘 나오는 데이터 결과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29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벌써 몇 년 전부터 화두인 문해력이 대체 </a:t>
            </a:r>
            <a:r>
              <a:rPr lang="ko-KR" altLang="en-US" dirty="0" err="1"/>
              <a:t>뭘까요</a:t>
            </a:r>
            <a:r>
              <a:rPr lang="en-US" altLang="ko-KR" dirty="0"/>
              <a:t>. </a:t>
            </a:r>
            <a:r>
              <a:rPr lang="ko-KR" altLang="en-US" dirty="0"/>
              <a:t>문해력은 단순히 글을 ‘읽는’ 것이 아닌</a:t>
            </a:r>
            <a:r>
              <a:rPr lang="en-US" altLang="ko-KR" dirty="0"/>
              <a:t>, </a:t>
            </a:r>
            <a:r>
              <a:rPr lang="ko-KR" altLang="en-US" dirty="0"/>
              <a:t>맥락 속에서 의미를 파악하여 원하는 정보를 재구성하고 말할 수 있는 능력이라고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67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 err="1"/>
              <a:t>api</a:t>
            </a:r>
            <a:r>
              <a:rPr lang="ko-KR" altLang="en-US" dirty="0"/>
              <a:t>에서도 이미지 상 문장이 끊기는 부분에 </a:t>
            </a:r>
            <a:r>
              <a:rPr lang="ko-KR" altLang="en-US" dirty="0" err="1"/>
              <a:t>줄바꿈이</a:t>
            </a:r>
            <a:r>
              <a:rPr lang="ko-KR" altLang="en-US" dirty="0"/>
              <a:t> 되는 문제점이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18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높은 정확도를 자랑하는 </a:t>
            </a:r>
            <a:r>
              <a:rPr lang="en-US" altLang="ko-KR" dirty="0"/>
              <a:t>OCR </a:t>
            </a:r>
            <a:r>
              <a:rPr lang="en-US" altLang="ko-KR" dirty="0" err="1"/>
              <a:t>api</a:t>
            </a:r>
            <a:r>
              <a:rPr lang="ko-KR" altLang="en-US" dirty="0"/>
              <a:t>의 결과라도 맞춤법 검사기에서 불필요한 교정이 들어가 사용하지 않는 것으로 결정했습니다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00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OCR API </a:t>
            </a:r>
            <a:r>
              <a:rPr lang="ko-KR" altLang="en-US" dirty="0"/>
              <a:t>사용 후 전문과 </a:t>
            </a:r>
            <a:r>
              <a:rPr lang="ko-KR" altLang="en-US" dirty="0" err="1"/>
              <a:t>문단별</a:t>
            </a:r>
            <a:r>
              <a:rPr lang="ko-KR" altLang="en-US" dirty="0"/>
              <a:t> 두 가지로 받아</a:t>
            </a:r>
            <a:r>
              <a:rPr lang="en-US" altLang="ko-KR" dirty="0"/>
              <a:t>, </a:t>
            </a:r>
            <a:r>
              <a:rPr lang="ko-KR" altLang="en-US" dirty="0"/>
              <a:t>문단마다 맨 앞에 문단 시작 표지 붙여 </a:t>
            </a:r>
            <a:r>
              <a:rPr lang="en-US" altLang="ko-KR" dirty="0"/>
              <a:t>512</a:t>
            </a:r>
            <a:r>
              <a:rPr lang="ko-KR" altLang="en-US" dirty="0" err="1"/>
              <a:t>토큰까지만</a:t>
            </a:r>
            <a:r>
              <a:rPr lang="ko-KR" altLang="en-US" dirty="0"/>
              <a:t> 누적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32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키워드 추출로 </a:t>
            </a:r>
            <a:r>
              <a:rPr lang="en-US" altLang="ko-KR" dirty="0"/>
              <a:t>ai </a:t>
            </a:r>
            <a:r>
              <a:rPr lang="ko-KR" altLang="en-US" dirty="0"/>
              <a:t>요약문에 대한 신뢰도를 높임</a:t>
            </a:r>
            <a:r>
              <a:rPr lang="en-US" altLang="ko-KR" dirty="0"/>
              <a:t>, </a:t>
            </a:r>
            <a:r>
              <a:rPr lang="ko-KR" altLang="en-US" dirty="0"/>
              <a:t>학습자의 요약문에 대한 정량적 평가가 없다는 점을 보완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33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849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27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적절한 문장을 선정하기 위해 </a:t>
            </a:r>
            <a:r>
              <a:rPr lang="ko-KR" altLang="en-US" sz="1200" dirty="0" err="1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poly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encode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r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와 </a:t>
            </a:r>
            <a:r>
              <a:rPr lang="en-US" altLang="ko-KR" sz="2000" spc="-20" dirty="0">
                <a:latin typeface="맑은 고딕" charset="0"/>
                <a:cs typeface="KoPubWorld바탕체 Bold" charset="0"/>
              </a:rPr>
              <a:t>Cross-encoder</a:t>
            </a:r>
            <a:r>
              <a:rPr lang="ko-KR" altLang="en-US" sz="2000" dirty="0">
                <a:latin typeface="맑은 고딕" charset="0"/>
                <a:ea typeface="+mj-ea"/>
                <a:cs typeface="KoPubWorld바탕체 Bold" charset="0"/>
              </a:rPr>
              <a:t> 사용한 </a:t>
            </a:r>
            <a:r>
              <a:rPr lang="ko-KR" altLang="en-US" sz="2000" dirty="0" err="1">
                <a:latin typeface="맑은 고딕" charset="0"/>
                <a:ea typeface="+mj-ea"/>
                <a:cs typeface="KoPubWorld바탕체 Bold" charset="0"/>
              </a:rPr>
              <a:t>리트리벌</a:t>
            </a:r>
            <a:r>
              <a:rPr lang="ko-KR" altLang="en-US" sz="2000" dirty="0">
                <a:latin typeface="맑은 고딕" charset="0"/>
                <a:ea typeface="+mj-ea"/>
                <a:cs typeface="KoPubWorld바탕체 Bold" charset="0"/>
              </a:rPr>
              <a:t> 방식의 </a:t>
            </a:r>
            <a:r>
              <a:rPr lang="ko-KR" altLang="en-US" sz="2000" dirty="0" err="1">
                <a:latin typeface="맑은 고딕" charset="0"/>
                <a:ea typeface="+mj-ea"/>
                <a:cs typeface="KoPubWorld바탕체 Bold" charset="0"/>
              </a:rPr>
              <a:t>챗봇을</a:t>
            </a:r>
            <a:r>
              <a:rPr lang="ko-KR" altLang="en-US" sz="2000" dirty="0">
                <a:latin typeface="맑은 고딕" charset="0"/>
                <a:ea typeface="+mj-ea"/>
                <a:cs typeface="KoPubWorld바탕체 Bold" charset="0"/>
              </a:rPr>
              <a:t> 먼저 </a:t>
            </a:r>
            <a:r>
              <a:rPr lang="ko-KR" altLang="en-US" sz="2000" dirty="0" err="1">
                <a:latin typeface="맑은 고딕" charset="0"/>
                <a:ea typeface="+mj-ea"/>
                <a:cs typeface="KoPubWorld바탕체 Bold" charset="0"/>
              </a:rPr>
              <a:t>학습해보았음</a:t>
            </a:r>
            <a:r>
              <a:rPr lang="en-US" altLang="ko-KR" sz="2000" dirty="0">
                <a:latin typeface="맑은 고딕" charset="0"/>
                <a:ea typeface="+mj-ea"/>
                <a:cs typeface="KoPubWorld바탕체 Bold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맑은 고딕" charset="0"/>
                <a:ea typeface="+mj-ea"/>
                <a:cs typeface="KoPubWorld바탕체 Bold" charset="0"/>
              </a:rPr>
              <a:t>사전 </a:t>
            </a:r>
            <a:r>
              <a:rPr lang="ko-KR" altLang="en-US" sz="2000" dirty="0" err="1">
                <a:latin typeface="맑은 고딕" charset="0"/>
                <a:ea typeface="+mj-ea"/>
                <a:cs typeface="KoPubWorld바탕체 Bold" charset="0"/>
              </a:rPr>
              <a:t>챗봇인</a:t>
            </a:r>
            <a:r>
              <a:rPr lang="ko-KR" altLang="en-US" sz="2000" dirty="0">
                <a:latin typeface="맑은 고딕" charset="0"/>
                <a:ea typeface="+mj-ea"/>
                <a:cs typeface="KoPubWorld바탕체 Bold" charset="0"/>
              </a:rPr>
              <a:t> 만큼 잘못된 뜻을 전달하면 치명적일 수 있다고 판단</a:t>
            </a:r>
            <a:endParaRPr lang="ko-KR" altLang="en-US" sz="2000" dirty="0">
              <a:latin typeface="맑은 고딕" charset="0"/>
              <a:cs typeface="KoPubWorld바탕체 Bold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214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단어의 </a:t>
            </a:r>
            <a:r>
              <a:rPr lang="ko-KR" altLang="en-US" sz="1200" b="1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뜻과 예문의 정확성을 유지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하기 위해 </a:t>
            </a:r>
            <a:r>
              <a:rPr lang="ko-KR" altLang="en-US" sz="1200" dirty="0" err="1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룰베이스드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챗봇으로</a:t>
            </a:r>
            <a:r>
              <a:rPr lang="ko-KR" altLang="en-US" sz="12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 변경</a:t>
            </a:r>
            <a:endParaRPr lang="en-US" altLang="ko-KR" sz="1200" dirty="0">
              <a:solidFill>
                <a:schemeClr val="tx1"/>
              </a:solidFill>
              <a:latin typeface="맑은 고딕" charset="0"/>
              <a:ea typeface="맑은 고딕" charset="0"/>
              <a:cs typeface="KoPubWorld바탕체 Bold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915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flask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기반의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java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코드를 활용하여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OCR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추출된 텍스트를 </a:t>
            </a:r>
            <a:r>
              <a:rPr lang="ko-KR" altLang="ko-KR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단어별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색상 변화를 통해 하이라이트를 진행하였다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사용자가 어디까지 읽었는지 놓치더라도 색상의 차이를 통해 이어서 독서를 재개할 수 있으며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속도 조절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일시 중지 버튼을 통해 사용자가 원하는 속도로 읽을 수 있고 언제든지 멈췄다가 재시작이 가능하다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분량상 필요 시 </a:t>
            </a:r>
            <a:r>
              <a:rPr lang="ko-KR" alt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트래커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기능이나 코드에 대한 설명 한 슬라이드 더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FA4-6396-4E8D-986F-DA95FACBFE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256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태스크를 포함한 </a:t>
            </a:r>
            <a:r>
              <a:rPr lang="ko-KR" altLang="en-US" dirty="0" err="1"/>
              <a:t>서빙된</a:t>
            </a:r>
            <a:r>
              <a:rPr lang="ko-KR" altLang="en-US" dirty="0"/>
              <a:t> 상태의 최종 구현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77FA4-6396-4E8D-986F-DA95FACBFE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7376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2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dirty="0"/>
              <a:t>그렇다면 이 문해력이 낮다면 어떤 문제가 생길 수 있을까요</a:t>
            </a:r>
            <a:r>
              <a:rPr lang="en-US" altLang="ko-KR" dirty="0"/>
              <a:t>? </a:t>
            </a:r>
            <a:r>
              <a:rPr lang="ko-KR" altLang="en-US" dirty="0"/>
              <a:t>다음과 같이 개인적</a:t>
            </a:r>
            <a:r>
              <a:rPr lang="en-US" altLang="ko-KR" dirty="0"/>
              <a:t>, </a:t>
            </a:r>
            <a:r>
              <a:rPr lang="ko-KR" altLang="en-US" dirty="0"/>
              <a:t>사회적</a:t>
            </a:r>
            <a:r>
              <a:rPr lang="en-US" altLang="ko-KR" dirty="0"/>
              <a:t>, </a:t>
            </a:r>
            <a:r>
              <a:rPr lang="ko-KR" altLang="en-US" dirty="0"/>
              <a:t>경제적 문제를 야기할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4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129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latinLnBrk="0">
              <a:lnSpc>
                <a:spcPct val="150000"/>
              </a:lnSpc>
              <a:buFontTx/>
              <a:buNone/>
            </a:pP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요즘 </a:t>
            </a:r>
            <a:r>
              <a:rPr lang="ko-KR" altLang="en-US" sz="12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오디오북이나</a:t>
            </a: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책 관련 유튜브 채널로 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듣는 독서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하는 분들도 많지만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우리나라의 문해력 양극화 현상은 커지고 있습니다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 algn="l" latinLnBrk="0">
              <a:lnSpc>
                <a:spcPct val="150000"/>
              </a:lnSpc>
              <a:buFontTx/>
              <a:buNone/>
            </a:pPr>
            <a:endParaRPr lang="en-US" altLang="ko-KR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l" latinLnBrk="0">
              <a:lnSpc>
                <a:spcPct val="150000"/>
              </a:lnSpc>
              <a:buFontTx/>
              <a:buNone/>
            </a:pP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문해력 상승에 가장 좋은 종이책을 통한 독자 수는 점점 줄고 있습니다</a:t>
            </a:r>
            <a:r>
              <a:rPr lang="en-US" altLang="ko-KR" sz="1200" b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200" b="0">
                <a:solidFill>
                  <a:schemeClr val="tx1">
                    <a:lumMod val="75000"/>
                    <a:lumOff val="25000"/>
                  </a:schemeClr>
                </a:solidFill>
              </a:rPr>
              <a:t>조사 </a:t>
            </a:r>
            <a:r>
              <a: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  학생들보다도 성인 독자 수가 매우 가파르게 떨어지고 있는 것을 확인할 수 있었습니다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5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altLang="en-US" dirty="0"/>
              <a:t>장애요인에는 성인과 학생 모두 시간부족</a:t>
            </a:r>
            <a:r>
              <a:rPr lang="en-US" altLang="ko-KR" dirty="0"/>
              <a:t>, </a:t>
            </a:r>
            <a:r>
              <a:rPr lang="ko-KR" altLang="en-US" dirty="0" err="1"/>
              <a:t>타매체</a:t>
            </a:r>
            <a:r>
              <a:rPr lang="ko-KR" altLang="en-US" dirty="0"/>
              <a:t> 이용</a:t>
            </a:r>
            <a:r>
              <a:rPr lang="en-US" altLang="ko-KR" dirty="0"/>
              <a:t>, </a:t>
            </a:r>
            <a:r>
              <a:rPr lang="ko-KR" altLang="en-US" dirty="0"/>
              <a:t>독서 습관 부족을 이유로 꼽았습니다</a:t>
            </a:r>
            <a:r>
              <a:rPr lang="en-US" altLang="ko-KR" dirty="0"/>
              <a:t>. </a:t>
            </a:r>
            <a:r>
              <a:rPr lang="ko-KR" altLang="en-US" dirty="0"/>
              <a:t>위에 있는 숫자가 성인</a:t>
            </a:r>
            <a:r>
              <a:rPr lang="en-US" altLang="ko-KR" dirty="0"/>
              <a:t>, </a:t>
            </a:r>
            <a:r>
              <a:rPr lang="ko-KR" altLang="en-US" dirty="0"/>
              <a:t>아래의 숫자가 학생을 나타냅니다</a:t>
            </a:r>
            <a:r>
              <a:rPr lang="en-US" altLang="ko-KR" dirty="0"/>
              <a:t>.</a:t>
            </a:r>
            <a:endParaRPr lang="ko-KR" altLang="en-US" sz="1200" b="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6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 문해력 관련 서비스도 살펴보았는데요</a:t>
            </a:r>
            <a:r>
              <a:rPr lang="en-US" altLang="ko-KR" dirty="0"/>
              <a:t>, </a:t>
            </a:r>
            <a:r>
              <a:rPr lang="ko-KR" altLang="en-US" dirty="0"/>
              <a:t>대교의 경우 </a:t>
            </a:r>
            <a:r>
              <a:rPr lang="en-US" altLang="ko-KR" dirty="0"/>
              <a:t>'</a:t>
            </a:r>
            <a:r>
              <a:rPr lang="ko-KR" altLang="en-US" dirty="0" err="1"/>
              <a:t>크리드</a:t>
            </a:r>
            <a:r>
              <a:rPr lang="en-US" altLang="ko-KR" dirty="0"/>
              <a:t>'</a:t>
            </a:r>
            <a:r>
              <a:rPr lang="ko-KR" altLang="en-US" dirty="0"/>
              <a:t>라는 자체적인 독해지수를 개발하여 객관적 수치를 </a:t>
            </a:r>
            <a:r>
              <a:rPr lang="ko-KR" altLang="en-US" dirty="0" err="1"/>
              <a:t>나타내주었고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구몬학습은</a:t>
            </a:r>
            <a:r>
              <a:rPr lang="ko-KR" altLang="en-US" dirty="0"/>
              <a:t> 디지털 도서 독서 경험 서비스가 있었습니다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그러나 기존 서비스들은 학생이라는 제한된 타겟층을 가진다는 점</a:t>
            </a:r>
            <a:r>
              <a:rPr lang="en-US" altLang="ko-KR" dirty="0"/>
              <a:t>, </a:t>
            </a:r>
            <a:r>
              <a:rPr lang="ko-KR" altLang="en-US" dirty="0"/>
              <a:t>또 서비스가 미리 준비해 제공하는 글만 읽을 수 있다는 한계점이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저희는 </a:t>
            </a:r>
            <a:r>
              <a:rPr lang="en-US" altLang="ko-KR" dirty="0"/>
              <a:t>'</a:t>
            </a:r>
            <a:r>
              <a:rPr lang="ko-KR" altLang="en-US" dirty="0"/>
              <a:t>학생 독자와 성인 독자 모두 사용자가 원하는 장문의 글을 읽을 수 있도록 하는 서비스</a:t>
            </a:r>
            <a:r>
              <a:rPr lang="en-US" altLang="ko-KR" dirty="0"/>
              <a:t>'</a:t>
            </a:r>
            <a:r>
              <a:rPr lang="ko-KR" altLang="en-US" dirty="0"/>
              <a:t>를 만들자는 목적으로 이 서비스를 기획하게 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365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팀원들의 역할과 담당 업무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818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개발 환경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8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C0E77-ECF2-85C3-39DC-D5D7D4107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A31FB9-B21A-0F3E-16DC-0D25CDA43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B1FAF-5001-C2DC-ED57-17EEEB0D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8D9D4-98F2-91F9-45A8-8838CE979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AE5E8-7CE9-F833-654A-3E6BBFEA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2E2C-3447-D36A-36B3-62BA068F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50990B-77FE-35D3-45C0-9C112EC02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EDC13-7258-E40F-C2E5-1EC29C51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BD08F-AB95-028C-DB87-496577AD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E4DC2-00CA-2AEA-6CFA-07CC82E3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E4677-9E25-B41A-AD01-C4A0175FB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6918BE-61C9-A0B0-9777-13A066A3D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C07BA-2C77-F035-FD1B-D35B3462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9CC29-5ABC-BE70-38BE-1E99A893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469BC-76DE-111B-D8CD-A5E1837A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46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5A76A-9235-54CD-7F49-4A9074DAF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480CAF-1CD0-E81D-DBF9-46BBB62C7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27B9F-D463-553E-7D83-E5B1844F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C810E-337E-1EE1-4097-503B96D2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5B310-C633-C87F-EE9D-B900737B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65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B3359-194A-58B8-47B2-0A9D3E81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21C30B-98E8-1A84-5112-8489B2D48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3ABD3-3071-9A9C-302C-D1C8114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770-3778-4790-BDE3-EE9B7488C5BD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7C964E-7F3F-6977-4D98-E0E96B41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52899-400A-844A-3CC8-225DD314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3788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11AF6-BA37-CA73-098D-81F0561BD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EA08D3-FDD1-3B9E-C19D-4FEE9753F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C77768-C46B-8A28-AB42-409A7EC5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770-3778-4790-BDE3-EE9B7488C5BD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E3977-8B2A-AA5F-A788-FE4C9FE8A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03756-9500-8D79-1C7C-1854CF7E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6539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C859-AE47-208E-4C69-0ED3D85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3538A-E7E7-F786-99F0-75BEFFFD7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C0391-DFE5-F21E-3E73-C114881D7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18FDCC-B2F0-EA21-04B6-E3694A5FF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770-3778-4790-BDE3-EE9B7488C5BD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C08E54-4B28-2333-999B-23F7D442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7404EF-2B35-DD27-B035-EC763B65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39162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5BB97-4C89-1D1F-D5A9-9F53E452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D05152-32EC-C922-1FC4-B34C54874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825EEF-6DF5-A361-8FA5-F9F294AFF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9DAC95-8D84-D4AA-FDF9-0AAFBE3C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4795EF-65FA-E935-74C3-4D4CFB9CA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D69799-9734-6AB3-D932-9CB15EFB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770-3778-4790-BDE3-EE9B7488C5BD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4DC7B5-F2F2-D13B-65FD-A6929DD5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744D2E-2A59-C705-FFA1-8A847E93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5445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739C0-0C37-CF09-7985-57DF7AA6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F4BB93-D2A6-FAE6-0D4C-B66A3A38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770-3778-4790-BDE3-EE9B7488C5BD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9EAB92-585E-18A2-EAB0-3A9A52C40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50BB8D-A21E-0F15-1401-42833AC4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4705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B85A28-B1F4-384D-30A4-99BBF50B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319D67-5DDF-A2BD-D1FE-51422EBA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33E11-829B-0E73-A801-421BABA7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43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8CDBC-77C8-1DE8-E3C7-CB8C360E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601AB-13BB-1937-5849-F2CE575CE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4520AB-8338-8728-225E-C525D4B60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8FB8E6-0C0E-807A-7B70-1D6EEF01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770-3778-4790-BDE3-EE9B7488C5BD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690355-19B4-BB6C-E72C-FBBA2588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45CBE8-6DB9-4CC7-5589-30325291D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4376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D44A0-C2AE-97F1-56FD-572B49F8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57B656-9EBA-EF01-AC01-13C57C7EF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C6F6B-9712-D190-8CE5-E284CC1C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2ADAE-30F6-600B-BF96-3C59E16A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A4663-D802-0AB6-FAAE-7B51C650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20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DE9C4-9281-64BA-0FCC-CFF32A2C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9C2FAE-002E-E4DD-8678-513B0884B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46062F-0F94-8DBE-2E09-210996CDF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BB0A-0939-EFFD-5E4E-A3162835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770-3778-4790-BDE3-EE9B7488C5BD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DCE32A-5F84-30DC-5058-F15240A5F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3D3D29-88B7-6735-6670-B5073CC9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95085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66D67-228A-3407-2A1A-673D0274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4ECB8-7ACB-8046-4CC4-3F3164ADF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B1118D-1877-E9F5-814C-B8D651C4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770-3778-4790-BDE3-EE9B7488C5BD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05259-6328-3855-2126-A0FC3785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4B14C-2BD4-95F7-AC3C-4852AAA1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64483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5ED3DD-782F-540C-4B93-AFD6724A2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2413DE-BCC9-8528-4BA0-850D94C3F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82A1E-8E8A-28F2-F0AF-7B3DFE86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C770-3778-4790-BDE3-EE9B7488C5BD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3EA9A-EDF0-03E6-45D6-176B621A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05D90-BC23-C9CC-3949-A48500D5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9189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"/>
          <p:cNvSpPr txBox="1">
            <a:spLocks noGrp="1"/>
          </p:cNvSpPr>
          <p:nvPr>
            <p:ph type="title"/>
          </p:nvPr>
        </p:nvSpPr>
        <p:spPr>
          <a:xfrm>
            <a:off x="960000" y="719328"/>
            <a:ext cx="102720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7"/>
          <p:cNvSpPr txBox="1">
            <a:spLocks noGrp="1"/>
          </p:cNvSpPr>
          <p:nvPr>
            <p:ph type="subTitle" idx="1"/>
          </p:nvPr>
        </p:nvSpPr>
        <p:spPr>
          <a:xfrm>
            <a:off x="960000" y="2846233"/>
            <a:ext cx="3003600" cy="23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ubTitle" idx="2"/>
          </p:nvPr>
        </p:nvSpPr>
        <p:spPr>
          <a:xfrm>
            <a:off x="4594267" y="3820267"/>
            <a:ext cx="3003600" cy="23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7"/>
          <p:cNvSpPr txBox="1">
            <a:spLocks noGrp="1"/>
          </p:cNvSpPr>
          <p:nvPr>
            <p:ph type="subTitle" idx="3"/>
          </p:nvPr>
        </p:nvSpPr>
        <p:spPr>
          <a:xfrm>
            <a:off x="8228533" y="2846233"/>
            <a:ext cx="3003600" cy="23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7"/>
          <p:cNvSpPr txBox="1">
            <a:spLocks noGrp="1"/>
          </p:cNvSpPr>
          <p:nvPr>
            <p:ph type="subTitle" idx="4"/>
          </p:nvPr>
        </p:nvSpPr>
        <p:spPr>
          <a:xfrm>
            <a:off x="960000" y="2274553"/>
            <a:ext cx="3003600" cy="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3" name="Google Shape;373;p17"/>
          <p:cNvSpPr txBox="1">
            <a:spLocks noGrp="1"/>
          </p:cNvSpPr>
          <p:nvPr>
            <p:ph type="subTitle" idx="5"/>
          </p:nvPr>
        </p:nvSpPr>
        <p:spPr>
          <a:xfrm>
            <a:off x="4594260" y="3249499"/>
            <a:ext cx="3003600" cy="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4" name="Google Shape;374;p17"/>
          <p:cNvSpPr txBox="1">
            <a:spLocks noGrp="1"/>
          </p:cNvSpPr>
          <p:nvPr>
            <p:ph type="subTitle" idx="6"/>
          </p:nvPr>
        </p:nvSpPr>
        <p:spPr>
          <a:xfrm>
            <a:off x="8228519" y="2274553"/>
            <a:ext cx="3003600" cy="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2001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"/>
          <p:cNvSpPr txBox="1">
            <a:spLocks noGrp="1"/>
          </p:cNvSpPr>
          <p:nvPr>
            <p:ph type="title"/>
          </p:nvPr>
        </p:nvSpPr>
        <p:spPr>
          <a:xfrm>
            <a:off x="960000" y="719328"/>
            <a:ext cx="102720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9"/>
          <p:cNvSpPr txBox="1">
            <a:spLocks noGrp="1"/>
          </p:cNvSpPr>
          <p:nvPr>
            <p:ph type="subTitle" idx="1"/>
          </p:nvPr>
        </p:nvSpPr>
        <p:spPr>
          <a:xfrm>
            <a:off x="965200" y="2280201"/>
            <a:ext cx="2832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9"/>
          <p:cNvSpPr txBox="1">
            <a:spLocks noGrp="1"/>
          </p:cNvSpPr>
          <p:nvPr>
            <p:ph type="subTitle" idx="2"/>
          </p:nvPr>
        </p:nvSpPr>
        <p:spPr>
          <a:xfrm>
            <a:off x="4680003" y="2280215"/>
            <a:ext cx="2832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subTitle" idx="3"/>
          </p:nvPr>
        </p:nvSpPr>
        <p:spPr>
          <a:xfrm>
            <a:off x="965200" y="4665067"/>
            <a:ext cx="2832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subTitle" idx="4"/>
          </p:nvPr>
        </p:nvSpPr>
        <p:spPr>
          <a:xfrm>
            <a:off x="4682592" y="4665067"/>
            <a:ext cx="2832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 txBox="1">
            <a:spLocks noGrp="1"/>
          </p:cNvSpPr>
          <p:nvPr>
            <p:ph type="subTitle" idx="5"/>
          </p:nvPr>
        </p:nvSpPr>
        <p:spPr>
          <a:xfrm>
            <a:off x="8399984" y="2280215"/>
            <a:ext cx="2832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9"/>
          <p:cNvSpPr txBox="1">
            <a:spLocks noGrp="1"/>
          </p:cNvSpPr>
          <p:nvPr>
            <p:ph type="subTitle" idx="6"/>
          </p:nvPr>
        </p:nvSpPr>
        <p:spPr>
          <a:xfrm>
            <a:off x="8399984" y="4665067"/>
            <a:ext cx="2832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9"/>
          <p:cNvSpPr txBox="1">
            <a:spLocks noGrp="1"/>
          </p:cNvSpPr>
          <p:nvPr>
            <p:ph type="subTitle" idx="7"/>
          </p:nvPr>
        </p:nvSpPr>
        <p:spPr>
          <a:xfrm>
            <a:off x="976333" y="1797671"/>
            <a:ext cx="28208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8"/>
          </p:nvPr>
        </p:nvSpPr>
        <p:spPr>
          <a:xfrm>
            <a:off x="4685567" y="1797679"/>
            <a:ext cx="28208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9"/>
          </p:nvPr>
        </p:nvSpPr>
        <p:spPr>
          <a:xfrm>
            <a:off x="8405540" y="1797679"/>
            <a:ext cx="28208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subTitle" idx="13"/>
          </p:nvPr>
        </p:nvSpPr>
        <p:spPr>
          <a:xfrm>
            <a:off x="965200" y="4178300"/>
            <a:ext cx="28320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8" name="Google Shape;438;p19"/>
          <p:cNvSpPr txBox="1">
            <a:spLocks noGrp="1"/>
          </p:cNvSpPr>
          <p:nvPr>
            <p:ph type="subTitle" idx="14"/>
          </p:nvPr>
        </p:nvSpPr>
        <p:spPr>
          <a:xfrm>
            <a:off x="4685563" y="4178300"/>
            <a:ext cx="28208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subTitle" idx="15"/>
          </p:nvPr>
        </p:nvSpPr>
        <p:spPr>
          <a:xfrm>
            <a:off x="8405535" y="4178300"/>
            <a:ext cx="28208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88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0F16D-0393-E64F-880B-695C6FEF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78CC8-F116-4EBF-C4C6-82AC042CB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5AE95-1C9A-22E0-E798-352F81C2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05C54B-2177-FFFA-0E40-08CBA9CA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B8F1B-4794-B931-A18A-C5B94D01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3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3632E-70ED-F508-71A3-A3B98D91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9739B-7724-23A2-F599-FE1F2C2BC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416E3-7B2B-F849-9352-DB88C76C0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EB09E-3C60-73F8-3D2F-233C07BB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6A275A-99F6-3BF6-1473-26436E53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5AAF84-C678-40CF-269F-BE4EE2D2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3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539F1-1B86-EE73-E815-17E0B74D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17F30-A138-7527-9628-C2108EDA6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D63E3-4CA0-2D2C-BCE9-2D2ABB0F3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CE5C24-32D0-B7B0-528B-71EB86C90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C7F087-5A93-D2A6-2986-7E7B9E263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CEBB3F-F76A-ADE5-920A-FF0703A51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A15932-C0F9-3F17-65AB-AB59E3E90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4087E6-E451-2803-D489-85A3FA04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48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73401-F7AA-41D3-9F89-B2865936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DAE3E5-BF56-F967-E670-872D455E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908E5F-DDFF-2612-ECAF-C70C6C0C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948503-1120-9787-5F38-12265545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8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C9E76A-9673-08C5-023F-D6FBAFB4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2BA2AF-B603-2CA6-A0B1-7D1C3F3A9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DAC49-33CA-3A1B-7DAA-EFC0FCA8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8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07C05-1D9F-872E-FE1F-89CFBFFF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392C7-5324-C51D-7F74-E01A79CA2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6A179F-71AE-94D1-92CA-52E0E54B4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8386F3-8D51-6D07-549F-43FEEE6C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AE4D55-9FC7-B14C-39BD-E89488E1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4B2034-54AD-2CAA-962E-E97F6429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11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60E12-1DD1-13E4-79F0-397DA171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557531-C546-521F-8A84-45473EBCD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7C1818-6A94-13B3-EAFB-F1C8A77C6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48DF82-72DA-7967-4855-BD6D8ECA8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B7A5CD-575C-7605-00DE-46187AC7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5EB4FC-2A14-50F8-1C0F-0AAA197A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6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6BC8ED-B77F-588E-D69E-CAE4872E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5BFEAC-44F5-7F37-3214-702DA0E1D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5389D-82F8-946D-B01E-874B8839C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AE802-CBC1-C8B7-85F3-4C72D6E8C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795EF7-BA84-51E7-7159-0177FE693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CC3B5A-29C1-A616-CA60-77BA9991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FEF066-C55A-F1F9-BC7C-A0910C75A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B192E-5748-4C37-5D36-B20B25846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A92CE-C8B4-49F9-A42C-1796311BC69E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F3A96-DCE9-299F-6762-75C35CA5A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716A2-9FD3-F6D5-59E4-DD333437F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33A27-D250-451C-A5F0-A2A8502CCD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3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2" r:id="rId13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20614"/>
            <a:ext cx="12203608" cy="8450163"/>
          </a:xfrm>
          <a:prstGeom prst="rect">
            <a:avLst/>
          </a:prstGeom>
        </p:spPr>
      </p:pic>
      <p:sp>
        <p:nvSpPr>
          <p:cNvPr id="6" name="Rectangle 10"/>
          <p:cNvSpPr>
            <a:spLocks noGrp="1" noChangeArrowheads="1"/>
          </p:cNvSpPr>
          <p:nvPr/>
        </p:nvSpPr>
        <p:spPr>
          <a:xfrm>
            <a:off x="5720538" y="1278233"/>
            <a:ext cx="5776980" cy="13542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5400" spc="-15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포리</a:t>
            </a:r>
            <a:r>
              <a:rPr lang="en-US" altLang="ko-KR" sz="5400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: Focus Read</a:t>
            </a:r>
          </a:p>
          <a:p>
            <a:pPr algn="l">
              <a:defRPr/>
            </a:pPr>
            <a:r>
              <a:rPr lang="ko-KR" altLang="en-US" sz="2800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문해력</a:t>
            </a:r>
            <a:r>
              <a:rPr lang="ko-KR" altLang="en-US" sz="2800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향상을 위한  </a:t>
            </a:r>
            <a:r>
              <a:rPr lang="en-US" altLang="ko-KR" sz="2800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AI </a:t>
            </a:r>
            <a:r>
              <a:rPr lang="ko-KR" altLang="en-US" sz="2800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독서 도우미</a:t>
            </a:r>
            <a:endParaRPr lang="en-US" altLang="ko-KR" sz="2800" spc="-15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/>
        </p:nvSpPr>
        <p:spPr>
          <a:xfrm>
            <a:off x="6503916" y="2978786"/>
            <a:ext cx="3796232" cy="4001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조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현치운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염희원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이장훈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홍영택</a:t>
            </a:r>
            <a:endParaRPr lang="ko-KR" altLang="en-US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851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4960" y="25400"/>
            <a:ext cx="8543925" cy="7124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2.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프로젝트 팀 구성 및 역할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서비스 설계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13F13F-AE72-E20F-CBC0-367A86A96FA1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5462129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3684905" y="1336675"/>
            <a:ext cx="2196465" cy="1656715"/>
          </a:xfrm>
          <a:prstGeom prst="roundRect">
            <a:avLst>
              <a:gd name="adj" fmla="val 13009"/>
            </a:avLst>
          </a:prstGeom>
          <a:noFill/>
          <a:ln w="19050" cap="rnd" cmpd="sng">
            <a:solidFill>
              <a:srgbClr val="562C12">
                <a:alpha val="96862"/>
              </a:srgbClr>
            </a:solidFill>
            <a:prstDash val="sysDot"/>
            <a:round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defTabSz="1219200" latinLnBrk="0"/>
            <a:endParaRPr lang="ko-KR" altLang="en-US" sz="2200">
              <a:solidFill>
                <a:srgbClr val="000000"/>
              </a:solidFill>
              <a:latin typeface="KoPubWorld바탕체 Bold" charset="0"/>
              <a:ea typeface="KoPubWorld바탕체 Bold" charset="0"/>
              <a:cs typeface="KoPubWorld바탕체 Bold" charset="0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09C7421-521F-A17A-F175-0310588B1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755" y="1336675"/>
            <a:ext cx="2195830" cy="1656080"/>
          </a:xfrm>
          <a:prstGeom prst="roundRect">
            <a:avLst>
              <a:gd name="adj" fmla="val 13009"/>
            </a:avLst>
          </a:prstGeom>
          <a:noFill/>
          <a:ln w="19050" cap="rnd" algn="ctr">
            <a:solidFill>
              <a:srgbClr val="562C12">
                <a:alpha val="97000"/>
              </a:srgbClr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defTabSz="1219110" latinLnBrk="0">
              <a:buClr>
                <a:srgbClr val="000000"/>
              </a:buClr>
            </a:pPr>
            <a:endParaRPr lang="zh-CN" altLang="en-US" sz="2200" kern="0" dirty="0">
              <a:solidFill>
                <a:srgbClr val="000000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  <a:sym typeface="Arial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0FE79E0-1A21-2883-864B-B539E8236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655" y="4147820"/>
            <a:ext cx="2330450" cy="1671320"/>
          </a:xfrm>
          <a:prstGeom prst="roundRect">
            <a:avLst>
              <a:gd name="adj" fmla="val 13009"/>
            </a:avLst>
          </a:prstGeom>
          <a:noFill/>
          <a:ln w="19050" cap="rnd" algn="ctr">
            <a:solidFill>
              <a:srgbClr val="562C12"/>
            </a:solidFill>
            <a:prstDash val="sysDot"/>
            <a:round/>
            <a:headEnd/>
            <a:tailEnd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txBody>
          <a:bodyPr wrap="square"/>
          <a:lstStyle/>
          <a:p>
            <a:pPr defTabSz="1219110" latinLnBrk="0">
              <a:buClr>
                <a:srgbClr val="000000"/>
              </a:buClr>
            </a:pPr>
            <a:endParaRPr lang="zh-CN" altLang="en-US" sz="1600" kern="0" dirty="0">
              <a:solidFill>
                <a:srgbClr val="000000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  <a:sym typeface="Arial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03C96749-B0D7-1747-19BE-B6EB36951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215" y="4137025"/>
            <a:ext cx="2195830" cy="1656080"/>
          </a:xfrm>
          <a:prstGeom prst="roundRect">
            <a:avLst>
              <a:gd name="adj" fmla="val 13009"/>
            </a:avLst>
          </a:prstGeom>
          <a:noFill/>
          <a:ln w="19050" cap="rnd" algn="ctr">
            <a:solidFill>
              <a:srgbClr val="562C12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defTabSz="1219110" latinLnBrk="0">
              <a:buClr>
                <a:srgbClr val="000000"/>
              </a:buClr>
            </a:pPr>
            <a:endParaRPr lang="zh-CN" altLang="en-US" sz="2200" kern="0">
              <a:solidFill>
                <a:srgbClr val="000000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  <a:sym typeface="Arial"/>
            </a:endParaRPr>
          </a:p>
        </p:txBody>
      </p:sp>
      <p:sp>
        <p:nvSpPr>
          <p:cNvPr id="6" name="TextBox 57"/>
          <p:cNvSpPr txBox="1">
            <a:spLocks noChangeArrowheads="1"/>
          </p:cNvSpPr>
          <p:nvPr/>
        </p:nvSpPr>
        <p:spPr bwMode="auto">
          <a:xfrm>
            <a:off x="5010785" y="4239895"/>
            <a:ext cx="13487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1219200" latinLnBrk="0"/>
            <a:r>
              <a:rPr lang="en-US" altLang="ko-KR" b="1">
                <a:solidFill>
                  <a:srgbClr val="0D0D0D"/>
                </a:solidFill>
                <a:latin typeface="맑은 고딕" charset="0"/>
                <a:ea typeface="+mj-ea"/>
                <a:cs typeface="KoPubWorld바탕체 Bold" charset="0"/>
              </a:rPr>
              <a:t>Tracking</a:t>
            </a:r>
            <a:endParaRPr lang="ko-KR" altLang="en-US" b="1">
              <a:solidFill>
                <a:srgbClr val="0D0D0D"/>
              </a:solidFill>
              <a:latin typeface="맑은 고딕" charset="0"/>
              <a:ea typeface="+mj-ea"/>
              <a:cs typeface="KoPubWorld바탕체 Bold" charset="0"/>
            </a:endParaRPr>
          </a:p>
        </p:txBody>
      </p:sp>
      <p:sp>
        <p:nvSpPr>
          <p:cNvPr id="8" name="TextBox 57"/>
          <p:cNvSpPr txBox="1">
            <a:spLocks noChangeArrowheads="1"/>
          </p:cNvSpPr>
          <p:nvPr/>
        </p:nvSpPr>
        <p:spPr bwMode="auto">
          <a:xfrm>
            <a:off x="5012690" y="4570730"/>
            <a:ext cx="1965325" cy="955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1219200" latinLnBrk="0"/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집중력을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잃지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않고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읽을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수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있도록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트래커의 도움을 받으며 글을 읽습니다</a:t>
            </a:r>
            <a:r>
              <a:rPr lang="en-US" altLang="ko-KR" sz="1400">
                <a:solidFill>
                  <a:srgbClr val="0D0D0D"/>
                </a:solidFill>
                <a:latin typeface="맑은 고딕" charset="0"/>
                <a:ea typeface="+mn-ea"/>
                <a:cs typeface="KoPubWorld바탕체 Bold" charset="0"/>
              </a:rPr>
              <a:t>.</a:t>
            </a:r>
            <a:endParaRPr lang="ko-KR" altLang="en-US" sz="1400">
              <a:solidFill>
                <a:srgbClr val="0D0D0D"/>
              </a:solidFill>
              <a:latin typeface="맑은 고딕" charset="0"/>
              <a:ea typeface="+mn-ea"/>
              <a:cs typeface="KoPubWorld바탕체 Bold" charset="0"/>
            </a:endParaRP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C4658C95-BE9F-3847-58E9-B3490E4FF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620" y="3622675"/>
            <a:ext cx="10221595" cy="4445"/>
          </a:xfrm>
          <a:prstGeom prst="line">
            <a:avLst/>
          </a:prstGeom>
          <a:noFill/>
          <a:ln w="139700">
            <a:solidFill>
              <a:srgbClr val="40404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1219110" latinLnBrk="0">
              <a:buClr>
                <a:srgbClr val="000000"/>
              </a:buClr>
            </a:pPr>
            <a:endParaRPr lang="zh-CN" altLang="en-US" sz="1600" kern="0" dirty="0">
              <a:solidFill>
                <a:srgbClr val="000000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  <a:sym typeface="Arial"/>
            </a:endParaRP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74F3A4C7-D608-E98B-8B9C-86610997A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4137025"/>
            <a:ext cx="2336800" cy="1656080"/>
          </a:xfrm>
          <a:prstGeom prst="roundRect">
            <a:avLst>
              <a:gd name="adj" fmla="val 13009"/>
            </a:avLst>
          </a:prstGeom>
          <a:noFill/>
          <a:ln w="19050" cap="rnd" algn="ctr">
            <a:solidFill>
              <a:srgbClr val="562C1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defTabSz="1219110" latinLnBrk="0">
              <a:buClr>
                <a:srgbClr val="000000"/>
              </a:buClr>
            </a:pPr>
            <a:endParaRPr lang="zh-CN" altLang="en-US" sz="2200" kern="0">
              <a:solidFill>
                <a:srgbClr val="000000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  <a:sym typeface="Arial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E0972FE-2054-D6C0-D8F8-8D1B82049144}"/>
              </a:ext>
            </a:extLst>
          </p:cNvPr>
          <p:cNvGrpSpPr>
            <a:grpSpLocks/>
          </p:cNvGrpSpPr>
          <p:nvPr/>
        </p:nvGrpSpPr>
        <p:grpSpPr bwMode="auto">
          <a:xfrm>
            <a:off x="3970655" y="2711450"/>
            <a:ext cx="244475" cy="1029970"/>
            <a:chOff x="3970655" y="2711450"/>
            <a:chExt cx="244475" cy="1029970"/>
          </a:xfrm>
          <a:noFill/>
          <a:effectLst>
            <a:outerShdw blurRad="50800" dist="50800" dir="5400000" algn="ctr" rotWithShape="0">
              <a:schemeClr val="tx1"/>
            </a:outerShdw>
          </a:effectLst>
        </p:grpSpPr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4AC6610D-34EC-D51F-A75D-6D9B008A69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3530" y="2711450"/>
              <a:ext cx="3175" cy="9029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219110" latinLnBrk="0">
                <a:buClr>
                  <a:srgbClr val="000000"/>
                </a:buClr>
              </a:pPr>
              <a:endParaRPr lang="zh-CN" altLang="en-US" sz="1600" kern="0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  <a:sym typeface="Arial"/>
              </a:endParaRPr>
            </a:p>
          </p:txBody>
        </p:sp>
        <p:grpSp>
          <p:nvGrpSpPr>
            <p:cNvPr id="15" name="Group 138">
              <a:extLst>
                <a:ext uri="{FF2B5EF4-FFF2-40B4-BE49-F238E27FC236}">
                  <a16:creationId xmlns:a16="http://schemas.microsoft.com/office/drawing/2014/main" id="{71BD3D70-28C2-8F9B-F77A-2CF0CC32B9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0655" y="3496945"/>
              <a:ext cx="244475" cy="244475"/>
              <a:chOff x="3970655" y="3496945"/>
              <a:chExt cx="244475" cy="244475"/>
            </a:xfrm>
            <a:grpFill/>
          </p:grpSpPr>
          <p:sp>
            <p:nvSpPr>
              <p:cNvPr id="16" name="Oval 139">
                <a:extLst>
                  <a:ext uri="{FF2B5EF4-FFF2-40B4-BE49-F238E27FC236}">
                    <a16:creationId xmlns:a16="http://schemas.microsoft.com/office/drawing/2014/main" id="{1F596F1F-55C7-FE8A-92E2-E0FA39282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655" y="3496945"/>
                <a:ext cx="244475" cy="2444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016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1219110" latinLnBrk="0">
                  <a:buClr>
                    <a:srgbClr val="000000"/>
                  </a:buClr>
                </a:pPr>
                <a:endParaRPr lang="ko-KR" altLang="ko-KR" sz="1600" kern="0">
                  <a:solidFill>
                    <a:srgbClr val="000000"/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  <a:sym typeface="Arial"/>
                </a:endParaRPr>
              </a:p>
            </p:txBody>
          </p:sp>
          <p:sp>
            <p:nvSpPr>
              <p:cNvPr id="17" name="Oval 140">
                <a:extLst>
                  <a:ext uri="{FF2B5EF4-FFF2-40B4-BE49-F238E27FC236}">
                    <a16:creationId xmlns:a16="http://schemas.microsoft.com/office/drawing/2014/main" id="{0C01371F-5719-BCCE-9CB2-1B03B617D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6695" y="3563620"/>
                <a:ext cx="111760" cy="11176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016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1219110" latinLnBrk="0">
                  <a:buClr>
                    <a:srgbClr val="000000"/>
                  </a:buClr>
                </a:pPr>
                <a:endParaRPr lang="ko-KR" altLang="ko-KR" sz="1600" kern="0">
                  <a:solidFill>
                    <a:srgbClr val="000000"/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  <a:sym typeface="Arial"/>
                </a:endParaRPr>
              </a:p>
            </p:txBody>
          </p:sp>
        </p:grp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A6E2F4E-CBD3-CF61-A5C5-A4028A977C0D}"/>
              </a:ext>
            </a:extLst>
          </p:cNvPr>
          <p:cNvGrpSpPr>
            <a:grpSpLocks/>
          </p:cNvGrpSpPr>
          <p:nvPr/>
        </p:nvGrpSpPr>
        <p:grpSpPr bwMode="auto">
          <a:xfrm>
            <a:off x="8161655" y="2719070"/>
            <a:ext cx="244475" cy="1031875"/>
            <a:chOff x="8161655" y="2719070"/>
            <a:chExt cx="244475" cy="1031875"/>
          </a:xfrm>
          <a:noFill/>
          <a:effectLst>
            <a:outerShdw blurRad="50800" dist="50800" dir="5400000" algn="ctr" rotWithShape="0">
              <a:schemeClr val="tx1"/>
            </a:outerShdw>
          </a:effectLst>
        </p:grpSpPr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46979DCF-C6F6-6272-E08A-ED00A7E57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79130" y="2719070"/>
              <a:ext cx="3175" cy="91567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219110" latinLnBrk="0">
                <a:buClr>
                  <a:srgbClr val="000000"/>
                </a:buClr>
              </a:pPr>
              <a:endParaRPr lang="zh-CN" altLang="en-US" sz="1600" kern="0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  <a:sym typeface="Arial"/>
              </a:endParaRPr>
            </a:p>
          </p:txBody>
        </p:sp>
        <p:grpSp>
          <p:nvGrpSpPr>
            <p:cNvPr id="20" name="Group 138">
              <a:extLst>
                <a:ext uri="{FF2B5EF4-FFF2-40B4-BE49-F238E27FC236}">
                  <a16:creationId xmlns:a16="http://schemas.microsoft.com/office/drawing/2014/main" id="{35E40B33-82A7-52C6-06A6-E3E2C5960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1655" y="3506470"/>
              <a:ext cx="244475" cy="244475"/>
              <a:chOff x="8161655" y="3506470"/>
              <a:chExt cx="244475" cy="244475"/>
            </a:xfrm>
            <a:grpFill/>
          </p:grpSpPr>
          <p:sp>
            <p:nvSpPr>
              <p:cNvPr id="21" name="Oval 139">
                <a:extLst>
                  <a:ext uri="{FF2B5EF4-FFF2-40B4-BE49-F238E27FC236}">
                    <a16:creationId xmlns:a16="http://schemas.microsoft.com/office/drawing/2014/main" id="{41D3EEB3-ABCF-8A4F-8A13-9DB265F08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1655" y="3506470"/>
                <a:ext cx="244475" cy="2444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016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1219110" latinLnBrk="0">
                  <a:buClr>
                    <a:srgbClr val="000000"/>
                  </a:buClr>
                </a:pPr>
                <a:endParaRPr lang="ko-KR" altLang="ko-KR" sz="1600" kern="0" dirty="0">
                  <a:solidFill>
                    <a:srgbClr val="000000"/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  <a:sym typeface="Arial"/>
                </a:endParaRPr>
              </a:p>
            </p:txBody>
          </p:sp>
          <p:sp>
            <p:nvSpPr>
              <p:cNvPr id="22" name="Oval 140">
                <a:extLst>
                  <a:ext uri="{FF2B5EF4-FFF2-40B4-BE49-F238E27FC236}">
                    <a16:creationId xmlns:a16="http://schemas.microsoft.com/office/drawing/2014/main" id="{9CEDCD08-EE61-7EAE-FE34-136168D389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8330" y="3573145"/>
                <a:ext cx="111760" cy="11176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016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1219110" latinLnBrk="0">
                  <a:buClr>
                    <a:srgbClr val="000000"/>
                  </a:buClr>
                </a:pPr>
                <a:endParaRPr lang="ko-KR" altLang="ko-KR" sz="1600" kern="0">
                  <a:solidFill>
                    <a:srgbClr val="000000"/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  <a:sym typeface="Arial"/>
                </a:endParaRPr>
              </a:p>
            </p:txBody>
          </p:sp>
        </p:grpSp>
      </p:grpSp>
      <p:sp>
        <p:nvSpPr>
          <p:cNvPr id="23" name="TextBox 57"/>
          <p:cNvSpPr txBox="1">
            <a:spLocks noChangeArrowheads="1"/>
          </p:cNvSpPr>
          <p:nvPr/>
        </p:nvSpPr>
        <p:spPr bwMode="auto">
          <a:xfrm>
            <a:off x="1884680" y="4272280"/>
            <a:ext cx="2118995" cy="3390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1219200" latinLnBrk="0"/>
            <a:r>
              <a:rPr lang="ko-KR" altLang="en-US" sz="1600" b="1" dirty="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읽고자</a:t>
            </a:r>
            <a:r>
              <a:rPr lang="ko-KR" altLang="en-US" sz="1600" b="1" dirty="0">
                <a:solidFill>
                  <a:srgbClr val="0D0D0D"/>
                </a:solidFill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600" b="1" dirty="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하는</a:t>
            </a:r>
            <a:r>
              <a:rPr lang="ko-KR" altLang="en-US" sz="1600" b="1" dirty="0">
                <a:solidFill>
                  <a:srgbClr val="0D0D0D"/>
                </a:solidFill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600" b="1" dirty="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글</a:t>
            </a:r>
            <a:r>
              <a:rPr lang="ko-KR" altLang="en-US" sz="1600" b="1" dirty="0">
                <a:solidFill>
                  <a:srgbClr val="0D0D0D"/>
                </a:solidFill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600" b="1" dirty="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입력</a:t>
            </a:r>
          </a:p>
        </p:txBody>
      </p:sp>
      <p:sp>
        <p:nvSpPr>
          <p:cNvPr id="24" name="TextBox 57"/>
          <p:cNvSpPr txBox="1">
            <a:spLocks noChangeArrowheads="1"/>
          </p:cNvSpPr>
          <p:nvPr/>
        </p:nvSpPr>
        <p:spPr bwMode="auto">
          <a:xfrm>
            <a:off x="3965575" y="1421765"/>
            <a:ext cx="15881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1219200" latinLnBrk="0"/>
            <a:r>
              <a:rPr lang="ko-KR" altLang="en-US" b="1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텍스트</a:t>
            </a:r>
            <a:r>
              <a:rPr lang="ko-KR" altLang="en-US" b="1">
                <a:solidFill>
                  <a:srgbClr val="0D0D0D"/>
                </a:solidFill>
                <a:latin typeface="맑은 고딕" charset="0"/>
                <a:ea typeface="+mj-ea"/>
                <a:cs typeface="KoPubWorld바탕체 Bold" charset="0"/>
              </a:rPr>
              <a:t> </a:t>
            </a:r>
            <a:r>
              <a:rPr lang="ko-KR" altLang="en-US" b="1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출력</a:t>
            </a:r>
          </a:p>
        </p:txBody>
      </p:sp>
      <p:sp>
        <p:nvSpPr>
          <p:cNvPr id="25" name="TextBox 57"/>
          <p:cNvSpPr txBox="1">
            <a:spLocks noChangeArrowheads="1"/>
          </p:cNvSpPr>
          <p:nvPr/>
        </p:nvSpPr>
        <p:spPr bwMode="auto">
          <a:xfrm>
            <a:off x="1746885" y="4574540"/>
            <a:ext cx="2293620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1219200" latinLnBrk="0"/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첫 단계에서는 텍스트로 만들어 줄 </a:t>
            </a:r>
            <a:r>
              <a:rPr lang="en-US" altLang="ko-KR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PDF 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혹은 </a:t>
            </a:r>
            <a:r>
              <a:rPr lang="en-US" altLang="ko-KR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IMG 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파일을 넣습니다</a:t>
            </a:r>
            <a:r>
              <a:rPr lang="en-US" altLang="ko-KR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.</a:t>
            </a:r>
            <a:endParaRPr lang="ko-KR" altLang="en-US" sz="1400">
              <a:solidFill>
                <a:srgbClr val="0D0D0D"/>
              </a:solidFill>
              <a:latin typeface="맑은 고딕" charset="0"/>
              <a:ea typeface="맑은 고딕" charset="0"/>
              <a:cs typeface="KoPubWorld바탕체 Bold" charset="0"/>
            </a:endParaRPr>
          </a:p>
        </p:txBody>
      </p:sp>
      <p:sp>
        <p:nvSpPr>
          <p:cNvPr id="26" name="TextBox 57"/>
          <p:cNvSpPr txBox="1">
            <a:spLocks noChangeArrowheads="1"/>
          </p:cNvSpPr>
          <p:nvPr/>
        </p:nvSpPr>
        <p:spPr bwMode="auto">
          <a:xfrm>
            <a:off x="3965575" y="1834515"/>
            <a:ext cx="1943735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1219200" latinLnBrk="0"/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입력한 데이터에서 추출된 텍스트를 확인합니다</a:t>
            </a:r>
            <a:r>
              <a:rPr lang="en-US" altLang="ko-KR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.</a:t>
            </a:r>
            <a:endParaRPr lang="ko-KR" altLang="en-US" sz="1400">
              <a:solidFill>
                <a:srgbClr val="0D0D0D"/>
              </a:solidFill>
              <a:latin typeface="맑은 고딕" charset="0"/>
              <a:ea typeface="맑은 고딕" charset="0"/>
              <a:cs typeface="KoPubWorld바탕체 Bold" charset="0"/>
            </a:endParaRPr>
          </a:p>
        </p:txBody>
      </p:sp>
      <p:sp>
        <p:nvSpPr>
          <p:cNvPr id="33" name="TextBox 57"/>
          <p:cNvSpPr txBox="1">
            <a:spLocks noChangeArrowheads="1"/>
          </p:cNvSpPr>
          <p:nvPr/>
        </p:nvSpPr>
        <p:spPr bwMode="auto">
          <a:xfrm>
            <a:off x="6561455" y="1416685"/>
            <a:ext cx="6515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1219200" latinLnBrk="0"/>
            <a:r>
              <a:rPr lang="ko-KR" altLang="en-US" b="1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요약</a:t>
            </a: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561455" y="1833245"/>
            <a:ext cx="2183765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1219200" latinLnBrk="0"/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읽은 글의 내용을 요약해보고</a:t>
            </a:r>
            <a:r>
              <a:rPr lang="en-US" altLang="ko-KR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 AI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의 요약문과 비교합니다</a:t>
            </a:r>
            <a:r>
              <a:rPr lang="en-US" altLang="ko-KR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.</a:t>
            </a:r>
            <a:endParaRPr lang="ko-KR" altLang="en-US" sz="1400">
              <a:solidFill>
                <a:srgbClr val="0D0D0D"/>
              </a:solidFill>
              <a:latin typeface="맑은 고딕" charset="0"/>
              <a:ea typeface="맑은 고딕" charset="0"/>
              <a:cs typeface="KoPubWorld바탕체 Bold" charset="0"/>
            </a:endParaRPr>
          </a:p>
        </p:txBody>
      </p:sp>
      <p:sp>
        <p:nvSpPr>
          <p:cNvPr id="35" name="TextBox 57"/>
          <p:cNvSpPr txBox="1">
            <a:spLocks noChangeArrowheads="1"/>
          </p:cNvSpPr>
          <p:nvPr/>
        </p:nvSpPr>
        <p:spPr bwMode="auto">
          <a:xfrm>
            <a:off x="8329295" y="4239895"/>
            <a:ext cx="11855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1219200" latinLnBrk="0"/>
            <a:r>
              <a:rPr lang="en-US" altLang="ko-KR" b="1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Chat-bot</a:t>
            </a:r>
            <a:endParaRPr lang="ko-KR" altLang="en-US" b="1">
              <a:solidFill>
                <a:srgbClr val="0D0D0D"/>
              </a:solidFill>
              <a:latin typeface="맑은 고딕" charset="0"/>
              <a:ea typeface="맑은 고딕" charset="0"/>
              <a:cs typeface="KoPubWorld바탕체 Bold" charset="0"/>
            </a:endParaRPr>
          </a:p>
        </p:txBody>
      </p:sp>
      <p:sp>
        <p:nvSpPr>
          <p:cNvPr id="36" name="TextBox 57"/>
          <p:cNvSpPr txBox="1">
            <a:spLocks noChangeArrowheads="1"/>
          </p:cNvSpPr>
          <p:nvPr/>
        </p:nvSpPr>
        <p:spPr bwMode="auto">
          <a:xfrm>
            <a:off x="8323580" y="4570095"/>
            <a:ext cx="2007870" cy="11703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fontAlgn="base" latinLnBrk="1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defTabSz="1219200" latinLnBrk="0"/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모르는 단어가 있으면 </a:t>
            </a:r>
          </a:p>
          <a:p>
            <a:pPr marL="0" indent="0" defTabSz="1219200" latinLnBrk="0"/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사전 챗봇에게 묻고 </a:t>
            </a:r>
          </a:p>
          <a:p>
            <a:pPr marL="0" indent="0" defTabSz="1219200" latinLnBrk="0"/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단어의 의미와</a:t>
            </a:r>
            <a:r>
              <a:rPr lang="en-US" altLang="ko-KR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 </a:t>
            </a:r>
            <a:r>
              <a:rPr lang="ko-KR" altLang="en-US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예문을 학습함으로써 어휘력을 높입니다</a:t>
            </a:r>
            <a:r>
              <a:rPr lang="en-US" altLang="ko-KR" sz="1400">
                <a:solidFill>
                  <a:srgbClr val="0D0D0D"/>
                </a:solidFill>
                <a:latin typeface="맑은 고딕" charset="0"/>
                <a:ea typeface="맑은 고딕" charset="0"/>
                <a:cs typeface="KoPubWorld바탕체 Bold" charset="0"/>
              </a:rPr>
              <a:t>.</a:t>
            </a:r>
            <a:endParaRPr lang="ko-KR" altLang="en-US" sz="1400">
              <a:solidFill>
                <a:srgbClr val="0D0D0D"/>
              </a:solidFill>
              <a:latin typeface="맑은 고딕" charset="0"/>
              <a:ea typeface="맑은 고딕" charset="0"/>
              <a:cs typeface="KoPubWorld바탕체 Bold" charset="0"/>
            </a:endParaRP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3072F1CB-0508-F598-F732-D12E5735C7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162040" y="3505835"/>
            <a:ext cx="244475" cy="833755"/>
            <a:chOff x="6162040" y="3505835"/>
            <a:chExt cx="244475" cy="833755"/>
          </a:xfrm>
          <a:noFill/>
          <a:effectLst>
            <a:outerShdw blurRad="50800" dist="50800" dir="5400000" algn="ctr" rotWithShape="0">
              <a:schemeClr val="tx1"/>
            </a:outerShdw>
          </a:effectLst>
        </p:grpSpPr>
        <p:cxnSp>
          <p:nvCxnSpPr>
            <p:cNvPr id="38" name="Line 19"/>
            <p:cNvCxnSpPr/>
            <p:nvPr/>
          </p:nvCxnSpPr>
          <p:spPr bwMode="auto">
            <a:xfrm flipH="1">
              <a:off x="6298565" y="3505835"/>
              <a:ext cx="10160" cy="739140"/>
            </a:xfrm>
            <a:prstGeom prst="line">
              <a:avLst/>
            </a:prstGeom>
            <a:grpFill/>
            <a:ln w="19050" cap="flat" cmpd="sng">
              <a:solidFill>
                <a:schemeClr val="tx1">
                  <a:alpha val="100000"/>
                </a:schemeClr>
              </a:solidFill>
              <a:prstDash val="sysDot"/>
              <a:round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138">
              <a:extLst>
                <a:ext uri="{FF2B5EF4-FFF2-40B4-BE49-F238E27FC236}">
                  <a16:creationId xmlns:a16="http://schemas.microsoft.com/office/drawing/2014/main" id="{30C472D9-39CF-0496-1DCD-36E9ED64B2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2040" y="4095115"/>
              <a:ext cx="244475" cy="244475"/>
              <a:chOff x="6162040" y="4095115"/>
              <a:chExt cx="244475" cy="244475"/>
            </a:xfrm>
            <a:grpFill/>
          </p:grpSpPr>
          <p:sp>
            <p:nvSpPr>
              <p:cNvPr id="40" name="Oval 139"/>
              <p:cNvSpPr>
                <a:spLocks noChangeArrowheads="1"/>
              </p:cNvSpPr>
              <p:nvPr/>
            </p:nvSpPr>
            <p:spPr bwMode="auto">
              <a:xfrm>
                <a:off x="6162040" y="4095115"/>
                <a:ext cx="245110" cy="245110"/>
              </a:xfrm>
              <a:prstGeom prst="ellipse">
                <a:avLst/>
              </a:prstGeom>
              <a:grpFill/>
              <a:ln w="0">
                <a:noFill/>
                <a:prstDash/>
              </a:ln>
            </p:spPr>
            <p:txBody>
              <a:bodyPr vert="horz" wrap="none" lIns="91440" tIns="45720" rIns="91440" bIns="45720" numCol="1" anchor="ctr">
                <a:noAutofit/>
              </a:bodyPr>
              <a:lstStyle/>
              <a:p>
                <a:pPr marL="0" indent="0" algn="ctr" defTabSz="1219200" latinLnBrk="0"/>
                <a:endParaRPr lang="ko-KR" altLang="en-US" sz="1600">
                  <a:solidFill>
                    <a:srgbClr val="000000"/>
                  </a:solidFill>
                  <a:latin typeface="KoPubWorld바탕체 Bold" charset="0"/>
                  <a:ea typeface="KoPubWorld바탕체 Bold" charset="0"/>
                  <a:cs typeface="KoPubWorld바탕체 Bold" charset="0"/>
                </a:endParaRPr>
              </a:p>
            </p:txBody>
          </p:sp>
          <p:sp>
            <p:nvSpPr>
              <p:cNvPr id="41" name="Oval 140"/>
              <p:cNvSpPr>
                <a:spLocks noChangeArrowheads="1"/>
              </p:cNvSpPr>
              <p:nvPr/>
            </p:nvSpPr>
            <p:spPr bwMode="auto">
              <a:xfrm>
                <a:off x="6228715" y="4161790"/>
                <a:ext cx="112395" cy="112395"/>
              </a:xfrm>
              <a:prstGeom prst="ellipse">
                <a:avLst/>
              </a:prstGeom>
              <a:grpFill/>
              <a:ln w="0">
                <a:noFill/>
                <a:prstDash/>
              </a:ln>
            </p:spPr>
            <p:txBody>
              <a:bodyPr vert="horz" wrap="none" lIns="91440" tIns="45720" rIns="91440" bIns="45720" numCol="1" anchor="ctr">
                <a:noAutofit/>
              </a:bodyPr>
              <a:lstStyle/>
              <a:p>
                <a:pPr marL="0" indent="0" algn="ctr" defTabSz="1219200" latinLnBrk="0"/>
                <a:endParaRPr lang="ko-KR" altLang="en-US" sz="1600">
                  <a:solidFill>
                    <a:srgbClr val="000000"/>
                  </a:solidFill>
                  <a:latin typeface="KoPubWorld바탕체 Bold" charset="0"/>
                  <a:ea typeface="KoPubWorld바탕체 Bold" charset="0"/>
                  <a:cs typeface="KoPubWorld바탕체 Bold" charset="0"/>
                </a:endParaRPr>
              </a:p>
            </p:txBody>
          </p:sp>
        </p:grpSp>
      </p:grpSp>
      <p:grpSp>
        <p:nvGrpSpPr>
          <p:cNvPr id="42" name="Group 13">
            <a:extLst>
              <a:ext uri="{FF2B5EF4-FFF2-40B4-BE49-F238E27FC236}">
                <a16:creationId xmlns:a16="http://schemas.microsoft.com/office/drawing/2014/main" id="{378ADB15-E77F-0FEA-CE85-883C81AEF93C}"/>
              </a:ext>
            </a:extLst>
          </p:cNvPr>
          <p:cNvGrpSpPr>
            <a:grpSpLocks/>
          </p:cNvGrpSpPr>
          <p:nvPr/>
        </p:nvGrpSpPr>
        <p:grpSpPr bwMode="auto">
          <a:xfrm>
            <a:off x="1716405" y="3606165"/>
            <a:ext cx="288290" cy="963930"/>
            <a:chOff x="1716405" y="3606165"/>
            <a:chExt cx="288290" cy="963930"/>
          </a:xfrm>
          <a:noFill/>
          <a:effectLst>
            <a:outerShdw blurRad="50800" dist="50800" dir="5400000" algn="ctr" rotWithShape="0">
              <a:schemeClr val="tx1"/>
            </a:outerShdw>
          </a:effectLst>
        </p:grpSpPr>
        <p:sp>
          <p:nvSpPr>
            <p:cNvPr id="43" name="Line 14">
              <a:extLst>
                <a:ext uri="{FF2B5EF4-FFF2-40B4-BE49-F238E27FC236}">
                  <a16:creationId xmlns:a16="http://schemas.microsoft.com/office/drawing/2014/main" id="{4822FD4F-4CEE-A399-5AB2-53D77DBD8C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5315" y="3606165"/>
              <a:ext cx="3810" cy="8451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prstDash val="sysDot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219110" latinLnBrk="0">
                <a:buClr>
                  <a:srgbClr val="000000"/>
                </a:buClr>
              </a:pPr>
              <a:endParaRPr lang="zh-CN" altLang="en-US" sz="1600" kern="0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  <a:sym typeface="Arial"/>
              </a:endParaRPr>
            </a:p>
          </p:txBody>
        </p:sp>
        <p:grpSp>
          <p:nvGrpSpPr>
            <p:cNvPr id="44" name="Group 138">
              <a:extLst>
                <a:ext uri="{FF2B5EF4-FFF2-40B4-BE49-F238E27FC236}">
                  <a16:creationId xmlns:a16="http://schemas.microsoft.com/office/drawing/2014/main" id="{6F1AC93A-6B3A-F308-79DB-1AF27AA0D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6405" y="4341495"/>
              <a:ext cx="288290" cy="228600"/>
              <a:chOff x="1716405" y="4341495"/>
              <a:chExt cx="288290" cy="228600"/>
            </a:xfrm>
            <a:grpFill/>
          </p:grpSpPr>
          <p:sp>
            <p:nvSpPr>
              <p:cNvPr id="45" name="Oval 139">
                <a:extLst>
                  <a:ext uri="{FF2B5EF4-FFF2-40B4-BE49-F238E27FC236}">
                    <a16:creationId xmlns:a16="http://schemas.microsoft.com/office/drawing/2014/main" id="{40383974-DD27-8A69-2B74-3501BE814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405" y="4341495"/>
                <a:ext cx="288290" cy="228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016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1219110" latinLnBrk="0">
                  <a:buClr>
                    <a:srgbClr val="000000"/>
                  </a:buClr>
                </a:pPr>
                <a:endParaRPr lang="ko-KR" altLang="ko-KR" sz="1600" kern="0">
                  <a:solidFill>
                    <a:srgbClr val="000000"/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  <a:sym typeface="Arial"/>
                </a:endParaRPr>
              </a:p>
            </p:txBody>
          </p:sp>
          <p:sp>
            <p:nvSpPr>
              <p:cNvPr id="46" name="Oval 140">
                <a:extLst>
                  <a:ext uri="{FF2B5EF4-FFF2-40B4-BE49-F238E27FC236}">
                    <a16:creationId xmlns:a16="http://schemas.microsoft.com/office/drawing/2014/main" id="{1BABDADF-E9C2-CA7F-8C96-0106589C4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45" y="4403725"/>
                <a:ext cx="131445" cy="10414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016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1219110" latinLnBrk="0">
                  <a:buClr>
                    <a:srgbClr val="000000"/>
                  </a:buClr>
                </a:pPr>
                <a:endParaRPr lang="ko-KR" altLang="ko-KR" sz="1600" kern="0">
                  <a:solidFill>
                    <a:srgbClr val="000000"/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  <a:sym typeface="Arial"/>
                </a:endParaRPr>
              </a:p>
            </p:txBody>
          </p:sp>
        </p:grpSp>
      </p:grpSp>
      <p:grpSp>
        <p:nvGrpSpPr>
          <p:cNvPr id="47" name="그룹 20"/>
          <p:cNvGrpSpPr>
            <a:grpSpLocks/>
          </p:cNvGrpSpPr>
          <p:nvPr/>
        </p:nvGrpSpPr>
        <p:grpSpPr bwMode="auto">
          <a:xfrm rot="10800000">
            <a:off x="9758045" y="3505835"/>
            <a:ext cx="245110" cy="834390"/>
            <a:chOff x="9758045" y="3505835"/>
            <a:chExt cx="245110" cy="834390"/>
          </a:xfrm>
          <a:noFill/>
          <a:effectLst>
            <a:outerShdw blurRad="50800" dist="50800" dir="5400000" algn="ctr" rotWithShape="0">
              <a:schemeClr val="tx1"/>
            </a:outerShdw>
          </a:effectLst>
        </p:grpSpPr>
        <p:cxnSp>
          <p:nvCxnSpPr>
            <p:cNvPr id="48" name="도형 16"/>
            <p:cNvCxnSpPr/>
            <p:nvPr/>
          </p:nvCxnSpPr>
          <p:spPr bwMode="auto">
            <a:xfrm flipH="1">
              <a:off x="9894570" y="3505835"/>
              <a:ext cx="10160" cy="739140"/>
            </a:xfrm>
            <a:prstGeom prst="line">
              <a:avLst/>
            </a:prstGeom>
            <a:grpFill/>
            <a:ln w="19050" cap="flat" cmpd="sng">
              <a:solidFill>
                <a:schemeClr val="tx1">
                  <a:alpha val="100000"/>
                </a:schemeClr>
              </a:solidFill>
              <a:prstDash val="sysDot"/>
              <a:round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19"/>
            <p:cNvGrpSpPr>
              <a:grpSpLocks/>
            </p:cNvGrpSpPr>
            <p:nvPr/>
          </p:nvGrpSpPr>
          <p:grpSpPr bwMode="auto">
            <a:xfrm>
              <a:off x="9758045" y="4095115"/>
              <a:ext cx="245110" cy="245110"/>
              <a:chOff x="9758045" y="4095115"/>
              <a:chExt cx="245110" cy="245110"/>
            </a:xfrm>
            <a:grpFill/>
          </p:grpSpPr>
          <p:sp>
            <p:nvSpPr>
              <p:cNvPr id="50" name="도형 17"/>
              <p:cNvSpPr>
                <a:spLocks/>
              </p:cNvSpPr>
              <p:nvPr/>
            </p:nvSpPr>
            <p:spPr bwMode="auto">
              <a:xfrm>
                <a:off x="9758045" y="4095115"/>
                <a:ext cx="245110" cy="245110"/>
              </a:xfrm>
              <a:prstGeom prst="ellipse">
                <a:avLst/>
              </a:prstGeom>
              <a:grpFill/>
              <a:ln w="0">
                <a:noFill/>
                <a:prstDash/>
              </a:ln>
            </p:spPr>
            <p:txBody>
              <a:bodyPr vert="horz" wrap="none" lIns="91440" tIns="45720" rIns="91440" bIns="45720" numCol="1" anchor="ctr">
                <a:noAutofit/>
              </a:bodyPr>
              <a:lstStyle/>
              <a:p>
                <a:pPr marL="0" indent="0" algn="ctr" defTabSz="1219200" latinLnBrk="0"/>
                <a:endParaRPr lang="ko-KR" altLang="en-US" sz="1600">
                  <a:solidFill>
                    <a:srgbClr val="000000"/>
                  </a:solidFill>
                  <a:latin typeface="KoPubWorld바탕체 Bold" charset="0"/>
                  <a:ea typeface="KoPubWorld바탕체 Bold" charset="0"/>
                  <a:cs typeface="KoPubWorld바탕체 Bold" charset="0"/>
                </a:endParaRPr>
              </a:p>
            </p:txBody>
          </p:sp>
          <p:sp>
            <p:nvSpPr>
              <p:cNvPr id="51" name="도형 18"/>
              <p:cNvSpPr>
                <a:spLocks/>
              </p:cNvSpPr>
              <p:nvPr/>
            </p:nvSpPr>
            <p:spPr bwMode="auto">
              <a:xfrm>
                <a:off x="9824720" y="4161790"/>
                <a:ext cx="112395" cy="112395"/>
              </a:xfrm>
              <a:prstGeom prst="ellipse">
                <a:avLst/>
              </a:prstGeom>
              <a:grpFill/>
              <a:ln w="0">
                <a:noFill/>
                <a:prstDash/>
              </a:ln>
            </p:spPr>
            <p:txBody>
              <a:bodyPr vert="horz" wrap="none" lIns="91440" tIns="45720" rIns="91440" bIns="45720" numCol="1" anchor="ctr">
                <a:noAutofit/>
              </a:bodyPr>
              <a:lstStyle/>
              <a:p>
                <a:pPr marL="0" indent="0" algn="ctr" defTabSz="1219200" latinLnBrk="0"/>
                <a:endParaRPr lang="ko-KR" altLang="en-US" sz="1600">
                  <a:solidFill>
                    <a:srgbClr val="000000"/>
                  </a:solidFill>
                  <a:latin typeface="KoPubWorld바탕체 Bold" charset="0"/>
                  <a:ea typeface="KoPubWorld바탕체 Bold" charset="0"/>
                  <a:cs typeface="KoPubWorld바탕체 Bol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12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03BFA-963D-C1C1-6BEA-415F6970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925"/>
            <a:ext cx="10515600" cy="1325880"/>
          </a:xfrm>
        </p:spPr>
        <p:txBody>
          <a:bodyPr/>
          <a:lstStyle/>
          <a:p>
            <a:r>
              <a:rPr lang="en-US" altLang="ko-KR" dirty="0"/>
              <a:t>OCR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4725BA-07E2-31F8-1889-AEE8193C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9C507-4322-981C-E178-941926F4C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t="9855" r="840" b="96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F40F743-998B-D11D-E8BE-91E6D0FC7574}"/>
              </a:ext>
            </a:extLst>
          </p:cNvPr>
          <p:cNvSpPr>
            <a:spLocks noGrp="1" noChangeArrowheads="1"/>
          </p:cNvSpPr>
          <p:nvPr/>
        </p:nvSpPr>
        <p:spPr>
          <a:xfrm>
            <a:off x="838200" y="3011973"/>
            <a:ext cx="1712007" cy="101566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6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OCR</a:t>
            </a:r>
            <a:endParaRPr lang="ko-KR" altLang="en-US" sz="66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62C1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4735" y="25374"/>
            <a:ext cx="8543925" cy="71278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프로젝트 수행 절차 및 방법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OCR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13F13F-AE72-E20F-CBC0-367A86A96FA1}"/>
              </a:ext>
            </a:extLst>
          </p:cNvPr>
          <p:cNvCxnSpPr>
            <a:cxnSpLocks/>
          </p:cNvCxnSpPr>
          <p:nvPr/>
        </p:nvCxnSpPr>
        <p:spPr>
          <a:xfrm>
            <a:off x="543354" y="673962"/>
            <a:ext cx="4802897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2" y="6780345"/>
            <a:ext cx="12204700" cy="129447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155FC-1F85-671B-FDBD-E02C77FFA78B}"/>
              </a:ext>
            </a:extLst>
          </p:cNvPr>
          <p:cNvSpPr txBox="1"/>
          <p:nvPr/>
        </p:nvSpPr>
        <p:spPr>
          <a:xfrm>
            <a:off x="467964" y="920896"/>
            <a:ext cx="7392554" cy="773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86" indent="0">
              <a:lnSpc>
                <a:spcPct val="110000"/>
              </a:lnSpc>
              <a:buNone/>
            </a:pPr>
            <a:r>
              <a:rPr lang="en-US" altLang="ko-KR" sz="4400" b="1" dirty="0">
                <a:latin typeface="+mj-ea"/>
                <a:ea typeface="+mj-ea"/>
                <a:cs typeface="KoPubWorld바탕체 Bold" panose="00000800000000000000" pitchFamily="2" charset="-127"/>
              </a:rPr>
              <a:t>EASYOCR</a:t>
            </a:r>
            <a:endParaRPr lang="en-US" altLang="ko-KR" sz="4400" b="1" dirty="0">
              <a:solidFill>
                <a:srgbClr val="202124"/>
              </a:solidFill>
              <a:latin typeface="+mj-ea"/>
              <a:ea typeface="+mj-ea"/>
              <a:cs typeface="KoPubWorld바탕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F994E6-16A0-A98E-DF74-2FB93E68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49" y="2880043"/>
            <a:ext cx="4315427" cy="3219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720C6B-4290-1E7D-F996-C338518FA90F}"/>
              </a:ext>
            </a:extLst>
          </p:cNvPr>
          <p:cNvSpPr txBox="1"/>
          <p:nvPr/>
        </p:nvSpPr>
        <p:spPr>
          <a:xfrm>
            <a:off x="467964" y="1694890"/>
            <a:ext cx="10187446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8936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+mn-ea"/>
              </a:rPr>
              <a:t>문자 영역 인식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+mn-ea"/>
              </a:rPr>
              <a:t>(Detection) +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+mn-ea"/>
              </a:rPr>
              <a:t>문자 인식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+mn-ea"/>
              </a:rPr>
              <a:t>(Recognition)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+mn-ea"/>
              </a:rPr>
              <a:t>기능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을 모두 하는 프레임워크</a:t>
            </a:r>
            <a:endParaRPr lang="en-US" altLang="ko-KR" b="0" i="0" dirty="0">
              <a:solidFill>
                <a:srgbClr val="212529"/>
              </a:solidFill>
              <a:effectLst/>
              <a:latin typeface="+mn-ea"/>
            </a:endParaRPr>
          </a:p>
          <a:p>
            <a:pPr marL="488936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D1C1D"/>
                </a:solidFill>
                <a:effectLst/>
                <a:latin typeface="+mn-ea"/>
              </a:rPr>
              <a:t>Tesseract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+mn-ea"/>
              </a:rPr>
              <a:t>보다 </a:t>
            </a:r>
            <a:r>
              <a:rPr lang="ko-KR" altLang="en-US" b="1" i="0" dirty="0">
                <a:solidFill>
                  <a:srgbClr val="1D1C1D"/>
                </a:solidFill>
                <a:effectLst/>
                <a:latin typeface="+mn-ea"/>
              </a:rPr>
              <a:t>정확도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+mn-ea"/>
              </a:rPr>
              <a:t>, GPU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+mn-ea"/>
              </a:rPr>
              <a:t>연산을 지원으로 </a:t>
            </a:r>
            <a:r>
              <a:rPr lang="ko-KR" altLang="en-US" b="1" i="0" dirty="0">
                <a:solidFill>
                  <a:srgbClr val="1D1C1D"/>
                </a:solidFill>
                <a:effectLst/>
                <a:latin typeface="+mn-ea"/>
              </a:rPr>
              <a:t>속도</a:t>
            </a:r>
            <a:r>
              <a:rPr lang="en-US" altLang="ko-KR" b="1" dirty="0">
                <a:solidFill>
                  <a:srgbClr val="1D1C1D"/>
                </a:solidFill>
                <a:latin typeface="+mn-ea"/>
              </a:rPr>
              <a:t> </a:t>
            </a:r>
            <a:r>
              <a:rPr lang="ko-KR" altLang="en-US" b="1" i="0" dirty="0">
                <a:solidFill>
                  <a:srgbClr val="1D1C1D"/>
                </a:solidFill>
                <a:effectLst/>
                <a:latin typeface="+mn-ea"/>
              </a:rPr>
              <a:t>면에서도 개선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2A3C9F-F500-309D-CB58-93C938158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89" t="946" r="12790" b="-946"/>
          <a:stretch/>
        </p:blipFill>
        <p:spPr>
          <a:xfrm>
            <a:off x="5346251" y="3058014"/>
            <a:ext cx="5965286" cy="289504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4E64691-760D-634E-DE24-C1F95D486F92}"/>
              </a:ext>
            </a:extLst>
          </p:cNvPr>
          <p:cNvSpPr/>
          <p:nvPr/>
        </p:nvSpPr>
        <p:spPr>
          <a:xfrm>
            <a:off x="9525000" y="3378200"/>
            <a:ext cx="193040" cy="203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220BDD-FA95-550B-BDD9-CD63A1FC365F}"/>
              </a:ext>
            </a:extLst>
          </p:cNvPr>
          <p:cNvSpPr/>
          <p:nvPr/>
        </p:nvSpPr>
        <p:spPr>
          <a:xfrm>
            <a:off x="10433304" y="3859784"/>
            <a:ext cx="193040" cy="203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E1E713D-B245-1BD1-60DC-FCCA6772C36B}"/>
              </a:ext>
            </a:extLst>
          </p:cNvPr>
          <p:cNvSpPr/>
          <p:nvPr/>
        </p:nvSpPr>
        <p:spPr>
          <a:xfrm>
            <a:off x="9817608" y="4537488"/>
            <a:ext cx="193040" cy="203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03F5E8F-01ED-CD94-9226-54BC95AF1BBE}"/>
              </a:ext>
            </a:extLst>
          </p:cNvPr>
          <p:cNvSpPr/>
          <p:nvPr/>
        </p:nvSpPr>
        <p:spPr>
          <a:xfrm>
            <a:off x="10371532" y="4388392"/>
            <a:ext cx="193040" cy="203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D385986-B7E3-B78F-6C83-C6383879B0BC}"/>
              </a:ext>
            </a:extLst>
          </p:cNvPr>
          <p:cNvSpPr/>
          <p:nvPr/>
        </p:nvSpPr>
        <p:spPr>
          <a:xfrm>
            <a:off x="11008360" y="4388392"/>
            <a:ext cx="193040" cy="203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3AAA36-29FC-A2B6-4407-F0A3F640839C}"/>
              </a:ext>
            </a:extLst>
          </p:cNvPr>
          <p:cNvSpPr/>
          <p:nvPr/>
        </p:nvSpPr>
        <p:spPr>
          <a:xfrm>
            <a:off x="10371532" y="5718770"/>
            <a:ext cx="193040" cy="203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6B3A789-0135-6DC9-5A36-F1ACAAD62D2B}"/>
              </a:ext>
            </a:extLst>
          </p:cNvPr>
          <p:cNvSpPr/>
          <p:nvPr/>
        </p:nvSpPr>
        <p:spPr>
          <a:xfrm>
            <a:off x="9083040" y="4537488"/>
            <a:ext cx="193040" cy="203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EC3FC0C-CABA-1F88-4254-D995234A6C94}"/>
              </a:ext>
            </a:extLst>
          </p:cNvPr>
          <p:cNvSpPr/>
          <p:nvPr/>
        </p:nvSpPr>
        <p:spPr>
          <a:xfrm>
            <a:off x="10412984" y="5529168"/>
            <a:ext cx="193040" cy="203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C9D1EAB-BC11-2733-38F1-5538E7F03B34}"/>
              </a:ext>
            </a:extLst>
          </p:cNvPr>
          <p:cNvSpPr/>
          <p:nvPr/>
        </p:nvSpPr>
        <p:spPr>
          <a:xfrm>
            <a:off x="11008360" y="5542766"/>
            <a:ext cx="193040" cy="203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05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4735" y="25374"/>
            <a:ext cx="8543925" cy="71278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프로젝트 수행 절차 및 방법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OCR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13F13F-AE72-E20F-CBC0-367A86A96FA1}"/>
              </a:ext>
            </a:extLst>
          </p:cNvPr>
          <p:cNvCxnSpPr>
            <a:cxnSpLocks/>
          </p:cNvCxnSpPr>
          <p:nvPr/>
        </p:nvCxnSpPr>
        <p:spPr>
          <a:xfrm>
            <a:off x="543354" y="623858"/>
            <a:ext cx="4807579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2" y="6780345"/>
            <a:ext cx="12204700" cy="129447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155FC-1F85-671B-FDBD-E02C77FFA78B}"/>
              </a:ext>
            </a:extLst>
          </p:cNvPr>
          <p:cNvSpPr txBox="1"/>
          <p:nvPr/>
        </p:nvSpPr>
        <p:spPr>
          <a:xfrm>
            <a:off x="467964" y="1118127"/>
            <a:ext cx="7392554" cy="10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86" indent="0">
              <a:lnSpc>
                <a:spcPct val="110000"/>
              </a:lnSpc>
              <a:buNone/>
            </a:pPr>
            <a:r>
              <a:rPr lang="en-US" altLang="ko-KR" sz="4000" b="1" dirty="0">
                <a:latin typeface="+mj-lt"/>
                <a:ea typeface="+mj-ea"/>
                <a:cs typeface="KoPubWorld바탕체 Bold" panose="00000800000000000000" pitchFamily="2" charset="-127"/>
              </a:rPr>
              <a:t>Naver </a:t>
            </a:r>
            <a:r>
              <a:rPr lang="en-US" altLang="ko-KR" sz="4000" b="1" dirty="0" err="1">
                <a:latin typeface="+mj-lt"/>
                <a:ea typeface="+mj-ea"/>
                <a:cs typeface="KoPubWorld바탕체 Bold" panose="00000800000000000000" pitchFamily="2" charset="-127"/>
              </a:rPr>
              <a:t>Clova</a:t>
            </a:r>
            <a:r>
              <a:rPr lang="en-US" altLang="ko-KR" sz="4000" b="1" dirty="0">
                <a:latin typeface="+mj-lt"/>
                <a:ea typeface="+mj-ea"/>
                <a:cs typeface="KoPubWorld바탕체 Bold" panose="00000800000000000000" pitchFamily="2" charset="-127"/>
              </a:rPr>
              <a:t> AI</a:t>
            </a:r>
            <a:r>
              <a:rPr lang="ko-KR" altLang="en-US" sz="4000" b="1" dirty="0">
                <a:latin typeface="+mj-lt"/>
                <a:ea typeface="+mj-ea"/>
                <a:cs typeface="KoPubWorld바탕체 Bold" panose="00000800000000000000" pitchFamily="2" charset="-127"/>
              </a:rPr>
              <a:t>의 </a:t>
            </a:r>
            <a:r>
              <a:rPr lang="en-US" altLang="ko-KR" sz="4000" b="1" dirty="0">
                <a:solidFill>
                  <a:srgbClr val="202124"/>
                </a:solidFill>
                <a:latin typeface="+mj-lt"/>
                <a:ea typeface="+mj-ea"/>
                <a:cs typeface="KoPubWorld바탕체 Bold" panose="00000800000000000000" pitchFamily="2" charset="-127"/>
              </a:rPr>
              <a:t>Donut</a:t>
            </a:r>
          </a:p>
          <a:p>
            <a:pPr marL="203186">
              <a:lnSpc>
                <a:spcPct val="110000"/>
              </a:lnSpc>
            </a:pPr>
            <a:r>
              <a:rPr lang="en-US" altLang="ko-KR" sz="2000" dirty="0">
                <a:solidFill>
                  <a:srgbClr val="202124"/>
                </a:solidFill>
                <a:latin typeface="+mj-lt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Document Understanding Transformer without OCR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5399C-76BC-655C-66F0-741195879892}"/>
              </a:ext>
            </a:extLst>
          </p:cNvPr>
          <p:cNvSpPr txBox="1"/>
          <p:nvPr/>
        </p:nvSpPr>
        <p:spPr>
          <a:xfrm>
            <a:off x="705995" y="5355633"/>
            <a:ext cx="10780009" cy="980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VDU(Visual Document Understanding) </a:t>
            </a:r>
            <a:r>
              <a:rPr lang="ko-KR" altLang="en-US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모델</a:t>
            </a:r>
            <a:endParaRPr lang="en-US" altLang="ko-KR" dirty="0">
              <a:solidFill>
                <a:srgbClr val="202124"/>
              </a:solidFill>
              <a:latin typeface="+mn-ea"/>
              <a:cs typeface="KoPubWorld바탕체 Medium" panose="000006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딥러닝 </a:t>
            </a:r>
            <a:r>
              <a:rPr lang="en-US" altLang="ko-KR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OCR </a:t>
            </a:r>
            <a:r>
              <a:rPr lang="ko-KR" altLang="en-US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기반</a:t>
            </a:r>
            <a:r>
              <a:rPr lang="en-US" altLang="ko-KR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 </a:t>
            </a:r>
            <a:r>
              <a:rPr lang="ko-KR" altLang="en-US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모델의 단점인 </a:t>
            </a:r>
            <a:r>
              <a:rPr lang="ko-KR" altLang="en-US" sz="1800" b="1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높은 계산비용</a:t>
            </a:r>
            <a:r>
              <a:rPr lang="ko-KR" altLang="en-US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과 </a:t>
            </a:r>
            <a:r>
              <a:rPr lang="en-US" altLang="ko-KR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OCR Error Propagation</a:t>
            </a:r>
            <a:r>
              <a:rPr lang="ko-KR" altLang="en-US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으로 인한 </a:t>
            </a:r>
            <a:r>
              <a:rPr lang="ko-KR" altLang="en-US" sz="1800" b="1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성능저하 개선</a:t>
            </a:r>
            <a:endParaRPr lang="en-US" altLang="ko-KR" sz="1800" b="1" dirty="0">
              <a:solidFill>
                <a:srgbClr val="202124"/>
              </a:solidFill>
              <a:latin typeface="+mn-ea"/>
              <a:cs typeface="KoPubWorld바탕체 Medium" panose="000006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OCR</a:t>
            </a:r>
            <a:r>
              <a:rPr lang="ko-KR" altLang="en-US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을 사용하지 않고도 </a:t>
            </a:r>
            <a:r>
              <a:rPr lang="en-US" altLang="ko-KR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end-to-end </a:t>
            </a:r>
            <a:r>
              <a:rPr lang="ko-KR" altLang="en-US" sz="1800" dirty="0">
                <a:solidFill>
                  <a:srgbClr val="202124"/>
                </a:solidFill>
                <a:latin typeface="+mn-ea"/>
                <a:cs typeface="KoPubWorld바탕체 Medium" panose="00000600000000000000" pitchFamily="2" charset="-127"/>
              </a:rPr>
              <a:t>학습이 가능</a:t>
            </a:r>
            <a:endParaRPr lang="en-US" altLang="ko-KR" sz="1800" dirty="0">
              <a:solidFill>
                <a:srgbClr val="202124"/>
              </a:solidFill>
              <a:latin typeface="+mn-ea"/>
              <a:cs typeface="KoPubWorld바탕체 Medium" panose="00000600000000000000" pitchFamily="2" charset="-127"/>
            </a:endParaRPr>
          </a:p>
        </p:txBody>
      </p:sp>
      <p:pic>
        <p:nvPicPr>
          <p:cNvPr id="5" name="그림 2" descr="C:/Users/치운/AppData/Roaming/PolarisOffice/ETemp/16932_15501624/fImage2417331728467.png">
            <a:extLst>
              <a:ext uri="{FF2B5EF4-FFF2-40B4-BE49-F238E27FC236}">
                <a16:creationId xmlns:a16="http://schemas.microsoft.com/office/drawing/2014/main" id="{F8CCE245-6A13-9877-2C32-FFD6DF15CD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28" y="2533112"/>
            <a:ext cx="9955766" cy="23379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059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Google Shape;780;p32"/>
          <p:cNvSpPr txBox="1">
            <a:spLocks/>
          </p:cNvSpPr>
          <p:nvPr/>
        </p:nvSpPr>
        <p:spPr>
          <a:xfrm>
            <a:off x="665480" y="919762"/>
            <a:ext cx="6364605" cy="773430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4000" b="1" dirty="0" err="1">
                <a:latin typeface="맑은 고딕" charset="0"/>
                <a:cs typeface="KoPubWorld바탕체 Bold" charset="0"/>
              </a:rPr>
              <a:t>SynthDoG</a:t>
            </a:r>
            <a:endParaRPr lang="ko-KR" altLang="en-US" sz="4000" b="1" dirty="0">
              <a:latin typeface="맑은 고딕" charset="0"/>
              <a:cs typeface="KoPubWorld바탕체 Bold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2000" dirty="0">
                <a:latin typeface="맑은 고딕" charset="0"/>
                <a:ea typeface="+mn-ea"/>
              </a:rPr>
              <a:t>Synthetic Document Generator(</a:t>
            </a:r>
            <a:r>
              <a:rPr lang="ko-KR" altLang="en-US" sz="2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합성</a:t>
            </a:r>
            <a:r>
              <a:rPr lang="ko-KR" altLang="en-US" sz="2000" dirty="0">
                <a:solidFill>
                  <a:srgbClr val="000000"/>
                </a:solidFill>
                <a:latin typeface="맑은 고딕" charset="0"/>
                <a:ea typeface="+mn-ea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문서</a:t>
            </a:r>
            <a:r>
              <a:rPr lang="ko-KR" altLang="en-US" sz="2000" dirty="0">
                <a:solidFill>
                  <a:srgbClr val="000000"/>
                </a:solidFill>
                <a:latin typeface="맑은 고딕" charset="0"/>
                <a:ea typeface="+mn-ea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생성기</a:t>
            </a:r>
            <a:r>
              <a:rPr lang="en-US" altLang="ko-KR" sz="2000" dirty="0">
                <a:solidFill>
                  <a:srgbClr val="000000"/>
                </a:solidFill>
                <a:latin typeface="맑은 고딕" charset="0"/>
                <a:ea typeface="+mn-ea"/>
              </a:rPr>
              <a:t>)</a:t>
            </a:r>
            <a:endParaRPr lang="ko-KR" altLang="en-US" sz="2000" dirty="0">
              <a:solidFill>
                <a:srgbClr val="000000"/>
              </a:solidFill>
              <a:latin typeface="맑은 고딕" charset="0"/>
              <a:ea typeface="+mn-ea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6722183" y="3303828"/>
            <a:ext cx="4926257" cy="17007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/>
              <a:buChar char="•"/>
            </a:pPr>
            <a:r>
              <a:rPr lang="ko-KR" altLang="en-US" dirty="0"/>
              <a:t>문서를 합성해 데이터셋을 만드는 </a:t>
            </a:r>
            <a:r>
              <a:rPr lang="en-US" altLang="ko-KR" dirty="0"/>
              <a:t>Pipeline</a:t>
            </a:r>
          </a:p>
          <a:p>
            <a:pPr marL="285750" indent="-285750" latinLnBrk="0">
              <a:lnSpc>
                <a:spcPct val="150000"/>
              </a:lnSpc>
              <a:buFont typeface="Arial"/>
              <a:buChar char="•"/>
            </a:pPr>
            <a:endParaRPr lang="ko-KR" altLang="en-US" dirty="0"/>
          </a:p>
          <a:p>
            <a:pPr marL="285750" indent="-285750" latinLnBrk="0">
              <a:lnSpc>
                <a:spcPct val="150000"/>
              </a:lnSpc>
              <a:buFont typeface="Arial"/>
              <a:buChar char="•"/>
            </a:pPr>
            <a:r>
              <a:rPr lang="ko-KR" altLang="en-US" dirty="0"/>
              <a:t>생성된 이미지는 </a:t>
            </a:r>
            <a:r>
              <a:rPr lang="ko-KR" altLang="en-US" b="1" dirty="0"/>
              <a:t>배경</a:t>
            </a:r>
            <a:r>
              <a:rPr lang="en-US" altLang="ko-KR" b="1" dirty="0"/>
              <a:t>, </a:t>
            </a:r>
            <a:r>
              <a:rPr lang="ko-KR" altLang="en-US" b="1" dirty="0"/>
              <a:t>문서</a:t>
            </a:r>
            <a:r>
              <a:rPr lang="en-US" altLang="ko-KR" b="1" dirty="0"/>
              <a:t>, </a:t>
            </a:r>
            <a:r>
              <a:rPr lang="ko-KR" altLang="en-US" b="1" dirty="0"/>
              <a:t>텍스트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레이아웃 등의 요소로 구성</a:t>
            </a:r>
          </a:p>
        </p:txBody>
      </p:sp>
      <p:pic>
        <p:nvPicPr>
          <p:cNvPr id="4" name="Picture 2" descr="C:/Users/치운/AppData/Roaming/PolarisOffice/ETemp/9076_19045928/image2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560" y="2598219"/>
            <a:ext cx="5825490" cy="3410585"/>
          </a:xfrm>
          <a:prstGeom prst="rect">
            <a:avLst/>
          </a:prstGeom>
          <a:noFill/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3766024B-5B35-5ED3-7E8A-4EC03B7B6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5" y="25374"/>
            <a:ext cx="8543925" cy="71278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프로젝트 수행 절차 및 방법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OCR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45B238-FCD6-9C0F-9AD2-5155D170AF1F}"/>
              </a:ext>
            </a:extLst>
          </p:cNvPr>
          <p:cNvCxnSpPr>
            <a:cxnSpLocks/>
          </p:cNvCxnSpPr>
          <p:nvPr/>
        </p:nvCxnSpPr>
        <p:spPr>
          <a:xfrm>
            <a:off x="543354" y="623858"/>
            <a:ext cx="4807579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5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Google Shape;780;p32">
            <a:extLst>
              <a:ext uri="{FF2B5EF4-FFF2-40B4-BE49-F238E27FC236}">
                <a16:creationId xmlns:a16="http://schemas.microsoft.com/office/drawing/2014/main" id="{EF027053-BBD3-5159-4085-718CBF948D4D}"/>
              </a:ext>
            </a:extLst>
          </p:cNvPr>
          <p:cNvSpPr txBox="1">
            <a:spLocks/>
          </p:cNvSpPr>
          <p:nvPr/>
        </p:nvSpPr>
        <p:spPr>
          <a:xfrm>
            <a:off x="785931" y="864235"/>
            <a:ext cx="7879715" cy="82994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b="1" dirty="0">
                <a:latin typeface="맑은 고딕" charset="0"/>
                <a:ea typeface="맑은 고딕" charset="0"/>
                <a:cs typeface="KoPubWorld바탕체 Bold" charset="0"/>
              </a:rPr>
              <a:t>300</a:t>
            </a:r>
            <a:r>
              <a:rPr lang="en-US" altLang="ko-KR" b="1" dirty="0">
                <a:latin typeface="맑은 고딕" charset="0"/>
                <a:ea typeface="맑은 고딕" charset="0"/>
                <a:cs typeface="KoPubWorld바탕체 Bold" charset="0"/>
              </a:rPr>
              <a:t>epochs</a:t>
            </a:r>
            <a:r>
              <a:rPr lang="ko-KR" altLang="en-US" b="1" dirty="0">
                <a:latin typeface="맑은 고딕" charset="0"/>
                <a:ea typeface="맑은 고딕" charset="0"/>
                <a:cs typeface="KoPubWorld바탕체 Bold" charset="0"/>
              </a:rPr>
              <a:t>, 2주 학습한 결과</a:t>
            </a:r>
          </a:p>
        </p:txBody>
      </p:sp>
      <p:sp>
        <p:nvSpPr>
          <p:cNvPr id="3" name="부제목 4">
            <a:extLst>
              <a:ext uri="{FF2B5EF4-FFF2-40B4-BE49-F238E27FC236}">
                <a16:creationId xmlns:a16="http://schemas.microsoft.com/office/drawing/2014/main" id="{B4A4B5DC-D38B-1E08-42A8-ABE413F4362F}"/>
              </a:ext>
            </a:extLst>
          </p:cNvPr>
          <p:cNvSpPr txBox="1">
            <a:spLocks/>
          </p:cNvSpPr>
          <p:nvPr/>
        </p:nvSpPr>
        <p:spPr>
          <a:xfrm>
            <a:off x="938530" y="1777365"/>
            <a:ext cx="4841240" cy="597535"/>
          </a:xfrm>
          <a:prstGeom prst="rect">
            <a:avLst/>
          </a:prstGeom>
        </p:spPr>
        <p:txBody>
          <a:bodyPr anchor="ctr"/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+mn-ea"/>
                <a:cs typeface="KoPubWorld바탕체 Bold" panose="00000800000000000000" pitchFamily="2" charset="-127"/>
              </a:rPr>
              <a:t>SynthDoG</a:t>
            </a:r>
            <a:r>
              <a:rPr lang="ko-KR" altLang="en-US" sz="2400" dirty="0">
                <a:latin typeface="+mn-ea"/>
                <a:cs typeface="KoPubWorld바탕체 Bold" panose="00000800000000000000" pitchFamily="2" charset="-127"/>
              </a:rPr>
              <a:t>로 생성한 데이터 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CC0A9721-7C13-3694-2D08-F74500D4C4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8530" y="2441575"/>
            <a:ext cx="4248150" cy="39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28" descr="C:/Users/치운/AppData/Roaming/PolarisOffice/ETemp/9076_19045928/fImage2665990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30" y="2437130"/>
            <a:ext cx="4591685" cy="572135"/>
          </a:xfrm>
          <a:prstGeom prst="rect">
            <a:avLst/>
          </a:prstGeom>
          <a:noFill/>
        </p:spPr>
      </p:pic>
      <p:pic>
        <p:nvPicPr>
          <p:cNvPr id="32" name="그림 29" descr="C:/Users/치운/AppData/Roaming/PolarisOffice/ETemp/9076_19045928/fImage25542991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20" y="3288030"/>
            <a:ext cx="6029960" cy="3124835"/>
          </a:xfrm>
          <a:prstGeom prst="rect">
            <a:avLst/>
          </a:prstGeom>
          <a:noFill/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D23D99B2-6454-8342-994C-C5F2731A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5" y="25374"/>
            <a:ext cx="8543925" cy="71278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프로젝트 수행 절차 및 방법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OCR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5B7239-D31B-4336-DEC5-516F5CD4F775}"/>
              </a:ext>
            </a:extLst>
          </p:cNvPr>
          <p:cNvCxnSpPr>
            <a:cxnSpLocks/>
          </p:cNvCxnSpPr>
          <p:nvPr/>
        </p:nvCxnSpPr>
        <p:spPr>
          <a:xfrm>
            <a:off x="543354" y="623858"/>
            <a:ext cx="4807579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23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Google Shape;780;p32">
            <a:extLst>
              <a:ext uri="{FF2B5EF4-FFF2-40B4-BE49-F238E27FC236}">
                <a16:creationId xmlns:a16="http://schemas.microsoft.com/office/drawing/2014/main" id="{EF027053-BBD3-5159-4085-718CBF948D4D}"/>
              </a:ext>
            </a:extLst>
          </p:cNvPr>
          <p:cNvSpPr txBox="1">
            <a:spLocks/>
          </p:cNvSpPr>
          <p:nvPr/>
        </p:nvSpPr>
        <p:spPr>
          <a:xfrm>
            <a:off x="785931" y="864235"/>
            <a:ext cx="4482755" cy="82994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b="1" dirty="0">
                <a:latin typeface="맑은 고딕" charset="0"/>
                <a:ea typeface="맑은 고딕" charset="0"/>
                <a:cs typeface="KoPubWorld바탕체 Bold" charset="0"/>
              </a:rPr>
              <a:t>학습 결과 비교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BB35F2-0FDD-6976-464A-879136FE0D5D}"/>
              </a:ext>
            </a:extLst>
          </p:cNvPr>
          <p:cNvGrpSpPr/>
          <p:nvPr/>
        </p:nvGrpSpPr>
        <p:grpSpPr>
          <a:xfrm>
            <a:off x="6415144" y="3399018"/>
            <a:ext cx="3581291" cy="3207148"/>
            <a:chOff x="9220338" y="2879376"/>
            <a:chExt cx="3934053" cy="352305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ABF8CBF-7A88-2CA3-9CFE-95FADDDD07E0}"/>
                </a:ext>
              </a:extLst>
            </p:cNvPr>
            <p:cNvGrpSpPr/>
            <p:nvPr/>
          </p:nvGrpSpPr>
          <p:grpSpPr>
            <a:xfrm>
              <a:off x="9220338" y="2879376"/>
              <a:ext cx="3921760" cy="3058519"/>
              <a:chOff x="7199391" y="3299847"/>
              <a:chExt cx="3921760" cy="3058519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86AE6D9-50A7-B61D-4A67-6D4B155C1E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19" b="7491"/>
              <a:stretch/>
            </p:blipFill>
            <p:spPr>
              <a:xfrm>
                <a:off x="7199391" y="3754740"/>
                <a:ext cx="3921760" cy="2603626"/>
              </a:xfrm>
              <a:prstGeom prst="rect">
                <a:avLst/>
              </a:prstGeom>
            </p:spPr>
          </p:pic>
          <p:sp>
            <p:nvSpPr>
              <p:cNvPr id="17" name="Google Shape;780;p32">
                <a:extLst>
                  <a:ext uri="{FF2B5EF4-FFF2-40B4-BE49-F238E27FC236}">
                    <a16:creationId xmlns:a16="http://schemas.microsoft.com/office/drawing/2014/main" id="{960FFAC0-71CA-056A-1039-A93E6AAADC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3829" y="3299847"/>
                <a:ext cx="2286441" cy="480835"/>
              </a:xfrm>
              <a:prstGeom prst="rect">
                <a:avLst/>
              </a:prstGeom>
            </p:spPr>
            <p:txBody>
              <a:bodyPr vert="horz" wrap="square" lIns="121920" tIns="121920" rIns="121920" bIns="121920" numCol="1" anchor="t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FontTx/>
                  <a:buNone/>
                  <a:defRPr lang="en-GB" altLang="en-US" sz="44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indent="0" latinLnBrk="0">
                  <a:buFontTx/>
                  <a:buNone/>
                </a:pPr>
                <a:r>
                  <a:rPr lang="en-US" altLang="ko-KR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  <a:cs typeface="KoPubWorld바탕체 Bold" charset="0"/>
                  </a:rPr>
                  <a:t>&lt;1015 epochs&gt;</a:t>
                </a:r>
                <a:endPara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  <a:cs typeface="KoPubWorld바탕체 Bold" charset="0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EAA1FAF-B376-C2C7-5F98-7691E892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0338" y="5937895"/>
              <a:ext cx="3934053" cy="464538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1C2D1F-CC79-D3A4-0DEB-7BB254D2FA3F}"/>
              </a:ext>
            </a:extLst>
          </p:cNvPr>
          <p:cNvGrpSpPr/>
          <p:nvPr/>
        </p:nvGrpSpPr>
        <p:grpSpPr>
          <a:xfrm>
            <a:off x="6415148" y="44016"/>
            <a:ext cx="3659836" cy="3355908"/>
            <a:chOff x="5319623" y="-98157"/>
            <a:chExt cx="3921761" cy="359608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0761661-0CF4-1A2D-ADDF-4A4E49772626}"/>
                </a:ext>
              </a:extLst>
            </p:cNvPr>
            <p:cNvGrpSpPr/>
            <p:nvPr/>
          </p:nvGrpSpPr>
          <p:grpSpPr>
            <a:xfrm>
              <a:off x="5319623" y="-98157"/>
              <a:ext cx="3921760" cy="3165440"/>
              <a:chOff x="6244910" y="278699"/>
              <a:chExt cx="3921760" cy="3165440"/>
            </a:xfrm>
          </p:grpSpPr>
          <p:pic>
            <p:nvPicPr>
              <p:cNvPr id="3" name="Content Placeholder 3" descr="C:/Users/치운/AppData/Roaming/PolarisOffice/ETemp/9076_19045928/image27.png">
                <a:extLst>
                  <a:ext uri="{FF2B5EF4-FFF2-40B4-BE49-F238E27FC236}">
                    <a16:creationId xmlns:a16="http://schemas.microsoft.com/office/drawing/2014/main" id="{CB3638E7-10CD-02E9-4965-D92E507B0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44910" y="735864"/>
                <a:ext cx="3921760" cy="270827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sp>
            <p:nvSpPr>
              <p:cNvPr id="16" name="Google Shape;780;p32">
                <a:extLst>
                  <a:ext uri="{FF2B5EF4-FFF2-40B4-BE49-F238E27FC236}">
                    <a16:creationId xmlns:a16="http://schemas.microsoft.com/office/drawing/2014/main" id="{466D39F9-CBC8-B54D-1B83-7D74D9915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5065" y="278699"/>
                <a:ext cx="2101451" cy="480835"/>
              </a:xfrm>
              <a:prstGeom prst="rect">
                <a:avLst/>
              </a:prstGeom>
            </p:spPr>
            <p:txBody>
              <a:bodyPr vert="horz" wrap="square" lIns="121920" tIns="121920" rIns="121920" bIns="121920" numCol="1" anchor="t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FontTx/>
                  <a:buNone/>
                  <a:defRPr lang="en-GB" altLang="en-US" sz="44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indent="0" latinLnBrk="0">
                  <a:buFontTx/>
                  <a:buNone/>
                </a:pPr>
                <a:r>
                  <a:rPr lang="en-US" altLang="ko-KR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  <a:cs typeface="KoPubWorld바탕체 Bold" charset="0"/>
                  </a:rPr>
                  <a:t>&lt;300 epochs&gt;</a:t>
                </a:r>
                <a:endParaRPr lang="ko-KR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  <a:cs typeface="KoPubWorld바탕체 Bold" charset="0"/>
                </a:endParaRPr>
              </a:p>
            </p:txBody>
          </p:sp>
        </p:grpSp>
        <p:pic>
          <p:nvPicPr>
            <p:cNvPr id="30" name="그림 28" descr="C:/Users/치운/AppData/Roaming/PolarisOffice/ETemp/9076_19045928/fImage26659906334.png">
              <a:extLst>
                <a:ext uri="{FF2B5EF4-FFF2-40B4-BE49-F238E27FC236}">
                  <a16:creationId xmlns:a16="http://schemas.microsoft.com/office/drawing/2014/main" id="{22A30FD8-D86B-837D-8324-9F932E713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624" y="3009265"/>
              <a:ext cx="3921760" cy="488661"/>
            </a:xfrm>
            <a:prstGeom prst="rect">
              <a:avLst/>
            </a:prstGeom>
            <a:noFill/>
          </p:spPr>
        </p:pic>
      </p:grpSp>
      <p:sp>
        <p:nvSpPr>
          <p:cNvPr id="33" name="Rect 0">
            <a:extLst>
              <a:ext uri="{FF2B5EF4-FFF2-40B4-BE49-F238E27FC236}">
                <a16:creationId xmlns:a16="http://schemas.microsoft.com/office/drawing/2014/main" id="{84DB5CCC-2C4C-0105-EA7E-89DA4D719802}"/>
              </a:ext>
            </a:extLst>
          </p:cNvPr>
          <p:cNvSpPr>
            <a:spLocks noChangeAspect="1"/>
          </p:cNvSpPr>
          <p:nvPr/>
        </p:nvSpPr>
        <p:spPr>
          <a:xfrm>
            <a:off x="4937151" y="3393644"/>
            <a:ext cx="527050" cy="473075"/>
          </a:xfrm>
          <a:custGeom>
            <a:avLst/>
            <a:gdLst>
              <a:gd name="TX0" fmla="*/ 82015 w 552038"/>
              <a:gd name="TY0" fmla="*/ 0 h 495301"/>
              <a:gd name="TX1" fmla="*/ 89988 w 552038"/>
              <a:gd name="TY1" fmla="*/ 4312 h 495301"/>
              <a:gd name="TX2" fmla="*/ 245685 w 552038"/>
              <a:gd name="TY2" fmla="*/ 242437 h 495301"/>
              <a:gd name="TX3" fmla="*/ 245685 w 552038"/>
              <a:gd name="TY3" fmla="*/ 252863 h 495301"/>
              <a:gd name="TX4" fmla="*/ 89988 w 552038"/>
              <a:gd name="TY4" fmla="*/ 490988 h 495301"/>
              <a:gd name="TX5" fmla="*/ 82015 w 552038"/>
              <a:gd name="TY5" fmla="*/ 495300 h 495301"/>
              <a:gd name="TX6" fmla="*/ 9526 w 552038"/>
              <a:gd name="TY6" fmla="*/ 495300 h 495301"/>
              <a:gd name="TX7" fmla="*/ 1 w 552038"/>
              <a:gd name="TY7" fmla="*/ 485775 h 495301"/>
              <a:gd name="TX8" fmla="*/ 1554 w 552038"/>
              <a:gd name="TY8" fmla="*/ 480562 h 495301"/>
              <a:gd name="TX9" fmla="*/ 150435 w 552038"/>
              <a:gd name="TY9" fmla="*/ 252863 h 495301"/>
              <a:gd name="TX10" fmla="*/ 150435 w 552038"/>
              <a:gd name="TY10" fmla="*/ 242437 h 495301"/>
              <a:gd name="TX11" fmla="*/ 1554 w 552038"/>
              <a:gd name="TY11" fmla="*/ 14738 h 495301"/>
              <a:gd name="TX12" fmla="*/ 4314 w 552038"/>
              <a:gd name="TY12" fmla="*/ 1553 h 495301"/>
              <a:gd name="TX13" fmla="*/ 9526 w 552038"/>
              <a:gd name="TY13" fmla="*/ 0 h 495301"/>
              <a:gd name="TX14" fmla="*/ 82015 w 552038"/>
              <a:gd name="TY14" fmla="*/ 0 h 495301"/>
              <a:gd name="TX16" fmla="*/ 234415 w 552038"/>
              <a:gd name="TY16" fmla="*/ 0 h 495301"/>
              <a:gd name="TX17" fmla="*/ 242388 w 552038"/>
              <a:gd name="TY17" fmla="*/ 4312 h 495301"/>
              <a:gd name="TX18" fmla="*/ 398085 w 552038"/>
              <a:gd name="TY18" fmla="*/ 242437 h 495301"/>
              <a:gd name="TX19" fmla="*/ 398085 w 552038"/>
              <a:gd name="TY19" fmla="*/ 252863 h 495301"/>
              <a:gd name="TX20" fmla="*/ 242388 w 552038"/>
              <a:gd name="TY20" fmla="*/ 490988 h 495301"/>
              <a:gd name="TX21" fmla="*/ 234415 w 552038"/>
              <a:gd name="TY21" fmla="*/ 495300 h 495301"/>
              <a:gd name="TX22" fmla="*/ 161926 w 552038"/>
              <a:gd name="TY22" fmla="*/ 495300 h 495301"/>
              <a:gd name="TX23" fmla="*/ 152401 w 552038"/>
              <a:gd name="TY23" fmla="*/ 485775 h 495301"/>
              <a:gd name="TX24" fmla="*/ 153954 w 552038"/>
              <a:gd name="TY24" fmla="*/ 480562 h 495301"/>
              <a:gd name="TX25" fmla="*/ 302835 w 552038"/>
              <a:gd name="TY25" fmla="*/ 252863 h 495301"/>
              <a:gd name="TX26" fmla="*/ 302835 w 552038"/>
              <a:gd name="TY26" fmla="*/ 242437 h 495301"/>
              <a:gd name="TX27" fmla="*/ 153954 w 552038"/>
              <a:gd name="TY27" fmla="*/ 14738 h 495301"/>
              <a:gd name="TX28" fmla="*/ 156714 w 552038"/>
              <a:gd name="TY28" fmla="*/ 1553 h 495301"/>
              <a:gd name="TX29" fmla="*/ 161926 w 552038"/>
              <a:gd name="TY29" fmla="*/ 0 h 495301"/>
              <a:gd name="TX30" fmla="*/ 234415 w 552038"/>
              <a:gd name="TY30" fmla="*/ 0 h 495301"/>
              <a:gd name="TX32" fmla="*/ 386815 w 552038"/>
              <a:gd name="TY32" fmla="*/ 0 h 495301"/>
              <a:gd name="TX33" fmla="*/ 394788 w 552038"/>
              <a:gd name="TY33" fmla="*/ 4312 h 495301"/>
              <a:gd name="TX34" fmla="*/ 550485 w 552038"/>
              <a:gd name="TY34" fmla="*/ 242437 h 495301"/>
              <a:gd name="TX35" fmla="*/ 550485 w 552038"/>
              <a:gd name="TY35" fmla="*/ 252863 h 495301"/>
              <a:gd name="TX36" fmla="*/ 394788 w 552038"/>
              <a:gd name="TY36" fmla="*/ 490988 h 495301"/>
              <a:gd name="TX37" fmla="*/ 386815 w 552038"/>
              <a:gd name="TY37" fmla="*/ 495300 h 495301"/>
              <a:gd name="TX38" fmla="*/ 314326 w 552038"/>
              <a:gd name="TY38" fmla="*/ 495300 h 495301"/>
              <a:gd name="TX39" fmla="*/ 304801 w 552038"/>
              <a:gd name="TY39" fmla="*/ 485775 h 495301"/>
              <a:gd name="TX40" fmla="*/ 306354 w 552038"/>
              <a:gd name="TY40" fmla="*/ 480562 h 495301"/>
              <a:gd name="TX41" fmla="*/ 455235 w 552038"/>
              <a:gd name="TY41" fmla="*/ 252863 h 495301"/>
              <a:gd name="TX42" fmla="*/ 455235 w 552038"/>
              <a:gd name="TY42" fmla="*/ 242437 h 495301"/>
              <a:gd name="TX43" fmla="*/ 306354 w 552038"/>
              <a:gd name="TY43" fmla="*/ 14738 h 495301"/>
              <a:gd name="TX44" fmla="*/ 309114 w 552038"/>
              <a:gd name="TY44" fmla="*/ 1553 h 495301"/>
              <a:gd name="TX45" fmla="*/ 314326 w 552038"/>
              <a:gd name="TY45" fmla="*/ 0 h 495301"/>
              <a:gd name="TX46" fmla="*/ 386815 w 552038"/>
              <a:gd name="TY46" fmla="*/ 0 h 4953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</a:cxnLst>
            <a:rect l="l" t="t" r="r" b="b"/>
            <a:pathLst>
              <a:path w="552038" h="495301">
                <a:moveTo>
                  <a:pt x="82015" y="0"/>
                </a:moveTo>
                <a:cubicBezTo>
                  <a:pt x="85230" y="0"/>
                  <a:pt x="88228" y="1622"/>
                  <a:pt x="89988" y="4312"/>
                </a:cubicBezTo>
                <a:lnTo>
                  <a:pt x="245685" y="242437"/>
                </a:lnTo>
                <a:cubicBezTo>
                  <a:pt x="247755" y="245604"/>
                  <a:pt x="247755" y="249696"/>
                  <a:pt x="245685" y="252863"/>
                </a:cubicBezTo>
                <a:lnTo>
                  <a:pt x="89988" y="490988"/>
                </a:lnTo>
                <a:cubicBezTo>
                  <a:pt x="88228" y="493678"/>
                  <a:pt x="85230" y="495300"/>
                  <a:pt x="82015" y="495300"/>
                </a:cubicBezTo>
                <a:lnTo>
                  <a:pt x="9526" y="495300"/>
                </a:lnTo>
                <a:cubicBezTo>
                  <a:pt x="4266" y="495300"/>
                  <a:pt x="1" y="491036"/>
                  <a:pt x="1" y="485775"/>
                </a:cubicBezTo>
                <a:cubicBezTo>
                  <a:pt x="1" y="483923"/>
                  <a:pt x="541" y="482112"/>
                  <a:pt x="1554" y="480562"/>
                </a:cubicBezTo>
                <a:lnTo>
                  <a:pt x="150435" y="252863"/>
                </a:lnTo>
                <a:cubicBezTo>
                  <a:pt x="152505" y="249696"/>
                  <a:pt x="152505" y="245604"/>
                  <a:pt x="150435" y="242437"/>
                </a:cubicBezTo>
                <a:lnTo>
                  <a:pt x="1554" y="14738"/>
                </a:lnTo>
                <a:cubicBezTo>
                  <a:pt x="-1325" y="10335"/>
                  <a:pt x="-89" y="4432"/>
                  <a:pt x="4314" y="1553"/>
                </a:cubicBezTo>
                <a:cubicBezTo>
                  <a:pt x="5863" y="540"/>
                  <a:pt x="7675" y="0"/>
                  <a:pt x="9526" y="0"/>
                </a:cubicBezTo>
                <a:lnTo>
                  <a:pt x="82015" y="0"/>
                </a:lnTo>
                <a:close/>
                <a:moveTo>
                  <a:pt x="234415" y="0"/>
                </a:moveTo>
                <a:cubicBezTo>
                  <a:pt x="237630" y="0"/>
                  <a:pt x="240628" y="1622"/>
                  <a:pt x="242388" y="4312"/>
                </a:cubicBezTo>
                <a:lnTo>
                  <a:pt x="398085" y="242437"/>
                </a:lnTo>
                <a:cubicBezTo>
                  <a:pt x="400155" y="245604"/>
                  <a:pt x="400155" y="249696"/>
                  <a:pt x="398085" y="252863"/>
                </a:cubicBezTo>
                <a:lnTo>
                  <a:pt x="242388" y="490988"/>
                </a:lnTo>
                <a:cubicBezTo>
                  <a:pt x="240628" y="493678"/>
                  <a:pt x="237630" y="495300"/>
                  <a:pt x="234415" y="495300"/>
                </a:cubicBezTo>
                <a:lnTo>
                  <a:pt x="161926" y="495300"/>
                </a:lnTo>
                <a:cubicBezTo>
                  <a:pt x="156666" y="495300"/>
                  <a:pt x="152401" y="491036"/>
                  <a:pt x="152401" y="485775"/>
                </a:cubicBezTo>
                <a:cubicBezTo>
                  <a:pt x="152401" y="483923"/>
                  <a:pt x="152941" y="482112"/>
                  <a:pt x="153954" y="480562"/>
                </a:cubicBezTo>
                <a:lnTo>
                  <a:pt x="302835" y="252863"/>
                </a:lnTo>
                <a:cubicBezTo>
                  <a:pt x="304905" y="249696"/>
                  <a:pt x="304905" y="245604"/>
                  <a:pt x="302835" y="242437"/>
                </a:cubicBezTo>
                <a:lnTo>
                  <a:pt x="153954" y="14738"/>
                </a:lnTo>
                <a:cubicBezTo>
                  <a:pt x="151075" y="10335"/>
                  <a:pt x="152311" y="4432"/>
                  <a:pt x="156714" y="1553"/>
                </a:cubicBezTo>
                <a:cubicBezTo>
                  <a:pt x="158263" y="540"/>
                  <a:pt x="160075" y="0"/>
                  <a:pt x="161926" y="0"/>
                </a:cubicBezTo>
                <a:lnTo>
                  <a:pt x="234415" y="0"/>
                </a:lnTo>
                <a:close/>
                <a:moveTo>
                  <a:pt x="386815" y="0"/>
                </a:moveTo>
                <a:cubicBezTo>
                  <a:pt x="390030" y="0"/>
                  <a:pt x="393028" y="1622"/>
                  <a:pt x="394788" y="4312"/>
                </a:cubicBezTo>
                <a:lnTo>
                  <a:pt x="550485" y="242437"/>
                </a:lnTo>
                <a:cubicBezTo>
                  <a:pt x="552555" y="245604"/>
                  <a:pt x="552555" y="249696"/>
                  <a:pt x="550485" y="252863"/>
                </a:cubicBezTo>
                <a:lnTo>
                  <a:pt x="394788" y="490988"/>
                </a:lnTo>
                <a:cubicBezTo>
                  <a:pt x="393028" y="493678"/>
                  <a:pt x="390030" y="495300"/>
                  <a:pt x="386815" y="495300"/>
                </a:cubicBezTo>
                <a:lnTo>
                  <a:pt x="314326" y="495300"/>
                </a:lnTo>
                <a:cubicBezTo>
                  <a:pt x="309066" y="495300"/>
                  <a:pt x="304801" y="491036"/>
                  <a:pt x="304801" y="485775"/>
                </a:cubicBezTo>
                <a:cubicBezTo>
                  <a:pt x="304801" y="483923"/>
                  <a:pt x="305341" y="482112"/>
                  <a:pt x="306354" y="480562"/>
                </a:cubicBezTo>
                <a:lnTo>
                  <a:pt x="455235" y="252863"/>
                </a:lnTo>
                <a:cubicBezTo>
                  <a:pt x="457305" y="249696"/>
                  <a:pt x="457305" y="245604"/>
                  <a:pt x="455235" y="242437"/>
                </a:cubicBezTo>
                <a:lnTo>
                  <a:pt x="306354" y="14738"/>
                </a:lnTo>
                <a:cubicBezTo>
                  <a:pt x="303475" y="10335"/>
                  <a:pt x="304711" y="4432"/>
                  <a:pt x="309114" y="1553"/>
                </a:cubicBezTo>
                <a:cubicBezTo>
                  <a:pt x="310663" y="540"/>
                  <a:pt x="312475" y="0"/>
                  <a:pt x="314326" y="0"/>
                </a:cubicBezTo>
                <a:lnTo>
                  <a:pt x="386815" y="0"/>
                </a:lnTo>
                <a:close/>
              </a:path>
            </a:pathLst>
          </a:custGeom>
          <a:solidFill>
            <a:srgbClr val="AABEB3"/>
          </a:solidFill>
          <a:ln w="0">
            <a:noFill/>
            <a:prstDash/>
          </a:ln>
        </p:spPr>
        <p:txBody>
          <a:bodyPr vert="horz" wrap="square" lIns="0" tIns="0" rIns="0" bIns="0" anchor="ctr">
            <a:noAutofit/>
          </a:bodyPr>
          <a:lstStyle/>
          <a:p>
            <a:pPr algn="ctr" defTabSz="1219110" latinLnBrk="0">
              <a:buClr>
                <a:srgbClr val="000000"/>
              </a:buClr>
            </a:pPr>
            <a:endParaRPr lang="ko-KR" altLang="en-US" kern="0" dirty="0">
              <a:solidFill>
                <a:srgbClr val="000000"/>
              </a:solidFill>
              <a:latin typeface="맑은 고딕" charset="0"/>
              <a:ea typeface="맑은 고딕" charset="0"/>
              <a:cs typeface="Arial"/>
              <a:sym typeface="Arial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E29301C-1A7B-B920-6C55-1027495435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" r="17484"/>
          <a:stretch/>
        </p:blipFill>
        <p:spPr>
          <a:xfrm>
            <a:off x="1449815" y="2004407"/>
            <a:ext cx="2972015" cy="42300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A96EC9B1-0C1E-9F8D-C754-2BAC5819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5" y="25374"/>
            <a:ext cx="8543925" cy="71278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프로젝트 수행 절차 및 방법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OCR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B18017F-26AF-3BA0-36ED-444B84A4F276}"/>
              </a:ext>
            </a:extLst>
          </p:cNvPr>
          <p:cNvCxnSpPr>
            <a:cxnSpLocks/>
          </p:cNvCxnSpPr>
          <p:nvPr/>
        </p:nvCxnSpPr>
        <p:spPr>
          <a:xfrm>
            <a:off x="543354" y="623858"/>
            <a:ext cx="4807579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2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Google Shape;826;p34"/>
          <p:cNvSpPr txBox="1">
            <a:spLocks/>
          </p:cNvSpPr>
          <p:nvPr/>
        </p:nvSpPr>
        <p:spPr>
          <a:xfrm>
            <a:off x="829945" y="928052"/>
            <a:ext cx="8134985" cy="82994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b="1" dirty="0">
                <a:latin typeface="맑은 고딕" charset="0"/>
                <a:cs typeface="KoPubWorld바탕체 Bold" charset="0"/>
              </a:rPr>
              <a:t>Google </a:t>
            </a:r>
            <a:r>
              <a:rPr lang="ko-KR" altLang="en-US" sz="4000" b="1" dirty="0" err="1">
                <a:latin typeface="맑은 고딕" charset="0"/>
                <a:cs typeface="KoPubWorld바탕체 Bold" charset="0"/>
              </a:rPr>
              <a:t>Cloud</a:t>
            </a:r>
            <a:r>
              <a:rPr lang="ko-KR" altLang="en-US" sz="4000" b="1" dirty="0">
                <a:latin typeface="맑은 고딕" charset="0"/>
                <a:cs typeface="KoPubWorld바탕체 Bold" charset="0"/>
              </a:rPr>
              <a:t> </a:t>
            </a:r>
            <a:r>
              <a:rPr lang="ko-KR" altLang="en-US" sz="4000" b="1" dirty="0" err="1">
                <a:latin typeface="맑은 고딕" charset="0"/>
                <a:cs typeface="KoPubWorld바탕체 Bold" charset="0"/>
              </a:rPr>
              <a:t>Vision</a:t>
            </a:r>
            <a:r>
              <a:rPr lang="ko-KR" altLang="en-US" sz="4000" b="1" dirty="0">
                <a:latin typeface="맑은 고딕" charset="0"/>
                <a:cs typeface="KoPubWorld바탕체 Bold" charset="0"/>
              </a:rPr>
              <a:t> </a:t>
            </a:r>
            <a:r>
              <a:rPr lang="ko-KR" altLang="en-US" sz="4000" b="1" dirty="0" err="1">
                <a:latin typeface="맑은 고딕" charset="0"/>
                <a:cs typeface="KoPubWorld바탕체 Bold" charset="0"/>
              </a:rPr>
              <a:t>API의</a:t>
            </a:r>
            <a:r>
              <a:rPr lang="ko-KR" altLang="en-US" sz="4000" b="1" dirty="0">
                <a:latin typeface="맑은 고딕" charset="0"/>
                <a:cs typeface="KoPubWorld바탕체 Bold" charset="0"/>
              </a:rPr>
              <a:t> 장점</a:t>
            </a:r>
          </a:p>
        </p:txBody>
      </p:sp>
      <p:sp>
        <p:nvSpPr>
          <p:cNvPr id="6" name="Google Shape;827;p34"/>
          <p:cNvSpPr txBox="1">
            <a:spLocks/>
          </p:cNvSpPr>
          <p:nvPr/>
        </p:nvSpPr>
        <p:spPr>
          <a:xfrm>
            <a:off x="1997075" y="2596832"/>
            <a:ext cx="3762375" cy="960120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1800">
                <a:latin typeface="맑은 고딕" charset="0"/>
                <a:cs typeface="KoPubWorld바탕체 Medium" charset="0"/>
              </a:rPr>
              <a:t>텍스트에 여러 언어가 공존하는 경우에도 성능이 좋음</a:t>
            </a:r>
          </a:p>
        </p:txBody>
      </p:sp>
      <p:sp>
        <p:nvSpPr>
          <p:cNvPr id="8" name="Google Shape;828;p34"/>
          <p:cNvSpPr txBox="1">
            <a:spLocks/>
          </p:cNvSpPr>
          <p:nvPr/>
        </p:nvSpPr>
        <p:spPr>
          <a:xfrm>
            <a:off x="7464425" y="2596832"/>
            <a:ext cx="3994150" cy="1605280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52400" latinLnBrk="0">
              <a:buFontTx/>
              <a:buNone/>
            </a:pPr>
            <a:r>
              <a:rPr lang="ko-KR" altLang="en-US" sz="1800" dirty="0">
                <a:latin typeface="맑은 고딕" charset="0"/>
                <a:cs typeface="KoPubWorld바탕체 Medium" charset="0"/>
              </a:rPr>
              <a:t>광범위한 문서에서 잘 작동</a:t>
            </a:r>
          </a:p>
          <a:p>
            <a:pPr marL="0" indent="152400" latinLnBrk="0">
              <a:buFontTx/>
              <a:buNone/>
            </a:pPr>
            <a:r>
              <a:rPr lang="ko-KR" altLang="en-US" sz="1800" dirty="0">
                <a:latin typeface="맑은 고딕" charset="0"/>
                <a:cs typeface="KoPubWorld바탕체 Medium" charset="0"/>
              </a:rPr>
              <a:t>이미지 속 객체 감지 및  </a:t>
            </a:r>
            <a:br>
              <a:rPr lang="ko-KR" altLang="en-US" sz="1800" dirty="0">
                <a:latin typeface="맑은 고딕" charset="0"/>
                <a:cs typeface="KoPubWorld바탕체 Medium" charset="0"/>
              </a:rPr>
            </a:br>
            <a:r>
              <a:rPr lang="ko-KR" altLang="en-US" sz="1800" dirty="0">
                <a:latin typeface="맑은 고딕" charset="0"/>
                <a:cs typeface="KoPubWorld바탕체 Medium" charset="0"/>
              </a:rPr>
              <a:t>  문서</a:t>
            </a:r>
            <a:r>
              <a:rPr lang="en-US" altLang="ko-KR" sz="1800" dirty="0">
                <a:latin typeface="맑은 고딕" charset="0"/>
                <a:cs typeface="KoPubWorld바탕체 Medium" charset="0"/>
              </a:rPr>
              <a:t>/</a:t>
            </a:r>
            <a:r>
              <a:rPr lang="ko-KR" altLang="en-US" sz="1800" dirty="0">
                <a:latin typeface="맑은 고딕" charset="0"/>
                <a:cs typeface="KoPubWorld바탕체 Medium" charset="0"/>
              </a:rPr>
              <a:t>이미지에 대한 </a:t>
            </a:r>
            <a:r>
              <a:rPr lang="ko-KR" altLang="en-US" sz="1800" dirty="0" err="1">
                <a:latin typeface="맑은 고딕" charset="0"/>
                <a:cs typeface="KoPubWorld바탕체 Medium" charset="0"/>
              </a:rPr>
              <a:t>손글씨</a:t>
            </a:r>
            <a:r>
              <a:rPr lang="ko-KR" altLang="en-US" sz="1800" dirty="0">
                <a:latin typeface="맑은 고딕" charset="0"/>
                <a:cs typeface="KoPubWorld바탕체 Medium" charset="0"/>
              </a:rPr>
              <a:t> </a:t>
            </a:r>
            <a:r>
              <a:rPr lang="en-US" altLang="ko-KR" sz="1800" dirty="0">
                <a:latin typeface="맑은 고딕" charset="0"/>
                <a:cs typeface="KoPubWorld바탕체 Medium" charset="0"/>
              </a:rPr>
              <a:t>OCR</a:t>
            </a:r>
            <a:r>
              <a:rPr lang="ko-KR" altLang="en-US" sz="1800" dirty="0">
                <a:latin typeface="맑은 고딕" charset="0"/>
                <a:cs typeface="KoPubWorld바탕체 Medium" charset="0"/>
              </a:rPr>
              <a:t>도</a:t>
            </a:r>
            <a:br>
              <a:rPr lang="ko-KR" altLang="en-US" sz="1800" dirty="0">
                <a:latin typeface="맑은 고딕" charset="0"/>
                <a:cs typeface="KoPubWorld바탕체 Medium" charset="0"/>
              </a:rPr>
            </a:br>
            <a:r>
              <a:rPr lang="ko-KR" altLang="en-US" sz="1800" dirty="0">
                <a:latin typeface="맑은 고딕" charset="0"/>
                <a:cs typeface="KoPubWorld바탕체 Medium" charset="0"/>
              </a:rPr>
              <a:t>  가능</a:t>
            </a:r>
            <a:r>
              <a:rPr lang="en-US" altLang="ko-KR" sz="1800" dirty="0">
                <a:latin typeface="맑은 고딕" charset="0"/>
                <a:cs typeface="KoPubWorld바탕체 Medium" charset="0"/>
              </a:rPr>
              <a:t>(</a:t>
            </a:r>
            <a:r>
              <a:rPr lang="ko-KR" altLang="en-US" sz="1800" dirty="0">
                <a:latin typeface="맑은 고딕" charset="0"/>
                <a:cs typeface="KoPubWorld바탕체 Medium" charset="0"/>
              </a:rPr>
              <a:t>설정 필요</a:t>
            </a:r>
            <a:r>
              <a:rPr lang="en-US" altLang="ko-KR" sz="1800" dirty="0">
                <a:latin typeface="맑은 고딕" charset="0"/>
                <a:cs typeface="KoPubWorld바탕체 Medium" charset="0"/>
              </a:rPr>
              <a:t>)</a:t>
            </a:r>
            <a:endParaRPr lang="ko-KR" altLang="en-US" sz="1800" dirty="0">
              <a:latin typeface="맑은 고딕" charset="0"/>
              <a:cs typeface="KoPubWorld바탕체 Medium" charset="0"/>
            </a:endParaRPr>
          </a:p>
        </p:txBody>
      </p:sp>
      <p:sp>
        <p:nvSpPr>
          <p:cNvPr id="10" name="Google Shape;829;p34"/>
          <p:cNvSpPr txBox="1">
            <a:spLocks/>
          </p:cNvSpPr>
          <p:nvPr/>
        </p:nvSpPr>
        <p:spPr>
          <a:xfrm>
            <a:off x="1786890" y="4837112"/>
            <a:ext cx="3972560" cy="92392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52400" latinLnBrk="0">
              <a:buFontTx/>
              <a:buNone/>
            </a:pPr>
            <a:r>
              <a:rPr lang="ko-KR" altLang="en-US" sz="1800">
                <a:latin typeface="맑은 고딕" charset="0"/>
                <a:cs typeface="KoPubWorld바탕체 Medium" charset="0"/>
              </a:rPr>
              <a:t>설정이 완료되면 복잡한 사용자화</a:t>
            </a:r>
            <a:br>
              <a:rPr lang="ko-KR" altLang="en-US" sz="1800">
                <a:latin typeface="맑은 고딕" charset="0"/>
                <a:cs typeface="KoPubWorld바탕체 Medium" charset="0"/>
              </a:rPr>
            </a:br>
            <a:r>
              <a:rPr lang="ko-KR" altLang="en-US" sz="1800">
                <a:latin typeface="맑은 고딕" charset="0"/>
                <a:cs typeface="KoPubWorld바탕체 Medium" charset="0"/>
              </a:rPr>
              <a:t>  없이 용이한 사용이 가능</a:t>
            </a:r>
          </a:p>
        </p:txBody>
      </p:sp>
      <p:sp>
        <p:nvSpPr>
          <p:cNvPr id="11" name="Google Shape;830;p34"/>
          <p:cNvSpPr txBox="1">
            <a:spLocks/>
          </p:cNvSpPr>
          <p:nvPr/>
        </p:nvSpPr>
        <p:spPr>
          <a:xfrm>
            <a:off x="7511415" y="4836477"/>
            <a:ext cx="2134235" cy="593090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52400" latinLnBrk="0">
              <a:buFontTx/>
              <a:buNone/>
              <a:defRPr/>
            </a:pPr>
            <a:r>
              <a:rPr lang="en-US" altLang="ko-KR" sz="1800">
                <a:solidFill>
                  <a:srgbClr val="0D0D0D"/>
                </a:solidFill>
                <a:latin typeface="맑은 고딕" charset="0"/>
                <a:cs typeface="KoPubWorld바탕체 Medium" charset="0"/>
              </a:rPr>
              <a:t>60</a:t>
            </a:r>
            <a:r>
              <a:rPr lang="ko-KR" altLang="en-US" sz="1800">
                <a:solidFill>
                  <a:srgbClr val="0D0D0D"/>
                </a:solidFill>
                <a:latin typeface="맑은 고딕" charset="0"/>
                <a:cs typeface="KoPubWorld바탕체 Medium" charset="0"/>
              </a:rPr>
              <a:t>개 언어 지원</a:t>
            </a:r>
          </a:p>
          <a:p>
            <a:pPr marL="0" indent="0" latinLnBrk="0">
              <a:buFontTx/>
              <a:buNone/>
              <a:defRPr/>
            </a:pPr>
            <a:endParaRPr lang="ko-KR" altLang="en-US" sz="1800">
              <a:solidFill>
                <a:srgbClr val="0D0D0D"/>
              </a:solidFill>
              <a:latin typeface="맑은 고딕" charset="0"/>
              <a:cs typeface="KoPubWorld바탕체 Medium" charset="0"/>
            </a:endParaRPr>
          </a:p>
        </p:txBody>
      </p:sp>
      <p:sp>
        <p:nvSpPr>
          <p:cNvPr id="12" name="Google Shape;831;p34"/>
          <p:cNvSpPr txBox="1">
            <a:spLocks/>
          </p:cNvSpPr>
          <p:nvPr/>
        </p:nvSpPr>
        <p:spPr>
          <a:xfrm>
            <a:off x="1696720" y="2061527"/>
            <a:ext cx="3912870" cy="600710"/>
          </a:xfrm>
          <a:prstGeom prst="rect">
            <a:avLst/>
          </a:prstGeom>
        </p:spPr>
        <p:txBody>
          <a:bodyPr vert="horz" wrap="square" lIns="121920" tIns="121920" rIns="121920" bIns="121920" numCol="1" anchor="b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/>
              <a:buChar char="•"/>
            </a:pPr>
            <a:r>
              <a:rPr lang="ko-KR" altLang="en-US" b="1">
                <a:latin typeface="맑은 고딕" charset="0"/>
                <a:ea typeface="맑은 고딕" charset="0"/>
                <a:cs typeface="KoPubWorld바탕체 Medium" charset="0"/>
              </a:rPr>
              <a:t> 문자</a:t>
            </a:r>
            <a:r>
              <a:rPr lang="ko-KR" altLang="en-US" b="1">
                <a:latin typeface="맑은 고딕" charset="0"/>
                <a:ea typeface="+mj-ea"/>
                <a:cs typeface="KoPubWorld바탕체 Medium" charset="0"/>
              </a:rPr>
              <a:t> </a:t>
            </a:r>
            <a:r>
              <a:rPr lang="ko-KR" altLang="en-US" b="1">
                <a:latin typeface="맑은 고딕" charset="0"/>
                <a:ea typeface="맑은 고딕" charset="0"/>
                <a:cs typeface="KoPubWorld바탕체 Medium" charset="0"/>
              </a:rPr>
              <a:t>감지</a:t>
            </a:r>
            <a:r>
              <a:rPr lang="ko-KR" altLang="en-US" b="1">
                <a:latin typeface="맑은 고딕" charset="0"/>
                <a:ea typeface="+mj-ea"/>
                <a:cs typeface="KoPubWorld바탕체 Medium" charset="0"/>
              </a:rPr>
              <a:t> </a:t>
            </a:r>
            <a:r>
              <a:rPr lang="ko-KR" altLang="en-US" b="1">
                <a:latin typeface="맑은 고딕" charset="0"/>
                <a:ea typeface="맑은 고딕" charset="0"/>
                <a:cs typeface="KoPubWorld바탕체 Medium" charset="0"/>
              </a:rPr>
              <a:t>정확도</a:t>
            </a:r>
          </a:p>
        </p:txBody>
      </p:sp>
      <p:sp>
        <p:nvSpPr>
          <p:cNvPr id="13" name="Google Shape;825;p34"/>
          <p:cNvSpPr txBox="1">
            <a:spLocks/>
          </p:cNvSpPr>
          <p:nvPr/>
        </p:nvSpPr>
        <p:spPr>
          <a:xfrm>
            <a:off x="1696720" y="4289107"/>
            <a:ext cx="3912870" cy="600710"/>
          </a:xfrm>
          <a:prstGeom prst="rect">
            <a:avLst/>
          </a:prstGeom>
        </p:spPr>
        <p:txBody>
          <a:bodyPr vert="horz" wrap="square" lIns="121920" tIns="121920" rIns="121920" bIns="121920" numCol="1" anchor="b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/>
              <a:buChar char="•"/>
            </a:pPr>
            <a:r>
              <a:rPr lang="ko-KR" altLang="en-US" b="1">
                <a:latin typeface="맑은 고딕" charset="0"/>
                <a:ea typeface="맑은 고딕" charset="0"/>
                <a:cs typeface="KoPubWorld바탕체 Medium" charset="0"/>
              </a:rPr>
              <a:t> 사용자 친화성</a:t>
            </a:r>
          </a:p>
        </p:txBody>
      </p:sp>
      <p:sp>
        <p:nvSpPr>
          <p:cNvPr id="14" name="Google Shape;832;p34"/>
          <p:cNvSpPr txBox="1">
            <a:spLocks/>
          </p:cNvSpPr>
          <p:nvPr/>
        </p:nvSpPr>
        <p:spPr>
          <a:xfrm>
            <a:off x="7294245" y="2061527"/>
            <a:ext cx="3912870" cy="600710"/>
          </a:xfrm>
          <a:prstGeom prst="rect">
            <a:avLst/>
          </a:prstGeom>
        </p:spPr>
        <p:txBody>
          <a:bodyPr vert="horz" wrap="square" lIns="121920" tIns="121920" rIns="121920" bIns="121920" numCol="1" anchor="b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/>
              <a:buChar char="•"/>
            </a:pPr>
            <a:r>
              <a:rPr lang="ko-KR" altLang="en-US" b="1">
                <a:latin typeface="맑은 고딕" charset="0"/>
                <a:ea typeface="맑은 고딕" charset="0"/>
                <a:cs typeface="KoPubWorld바탕체 Medium" charset="0"/>
              </a:rPr>
              <a:t> 다양성</a:t>
            </a:r>
          </a:p>
        </p:txBody>
      </p:sp>
      <p:sp>
        <p:nvSpPr>
          <p:cNvPr id="15" name="Google Shape;833;p34"/>
          <p:cNvSpPr txBox="1">
            <a:spLocks/>
          </p:cNvSpPr>
          <p:nvPr/>
        </p:nvSpPr>
        <p:spPr>
          <a:xfrm>
            <a:off x="7294245" y="4289107"/>
            <a:ext cx="3912870" cy="600710"/>
          </a:xfrm>
          <a:prstGeom prst="rect">
            <a:avLst/>
          </a:prstGeom>
        </p:spPr>
        <p:txBody>
          <a:bodyPr vert="horz" wrap="square" lIns="121920" tIns="121920" rIns="121920" bIns="121920" numCol="1" anchor="b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 typeface="Arial"/>
              <a:buChar char="•"/>
            </a:pPr>
            <a:r>
              <a:rPr lang="ko-KR" altLang="en-US" b="1">
                <a:latin typeface="맑은 고딕" charset="0"/>
                <a:ea typeface="맑은 고딕" charset="0"/>
                <a:cs typeface="KoPubWorld바탕체 Medium" charset="0"/>
              </a:rPr>
              <a:t> 언어 지원</a:t>
            </a:r>
          </a:p>
        </p:txBody>
      </p:sp>
      <p:grpSp>
        <p:nvGrpSpPr>
          <p:cNvPr id="16" name="Google Shape;834;p34">
            <a:extLst>
              <a:ext uri="{FF2B5EF4-FFF2-40B4-BE49-F238E27FC236}">
                <a16:creationId xmlns:a16="http://schemas.microsoft.com/office/drawing/2014/main" id="{4EB1D3D2-AF0D-7A0E-1753-4DC9FF53380E}"/>
              </a:ext>
            </a:extLst>
          </p:cNvPr>
          <p:cNvGrpSpPr/>
          <p:nvPr/>
        </p:nvGrpSpPr>
        <p:grpSpPr>
          <a:xfrm>
            <a:off x="6580505" y="2231072"/>
            <a:ext cx="593725" cy="519430"/>
            <a:chOff x="6580505" y="2100580"/>
            <a:chExt cx="593725" cy="519430"/>
          </a:xfrm>
        </p:grpSpPr>
        <p:sp>
          <p:nvSpPr>
            <p:cNvPr id="17" name="Google Shape;835;p34">
              <a:extLst>
                <a:ext uri="{FF2B5EF4-FFF2-40B4-BE49-F238E27FC236}">
                  <a16:creationId xmlns:a16="http://schemas.microsoft.com/office/drawing/2014/main" id="{1876A2DA-41D0-5E8C-7877-DAECD0EF79A2}"/>
                </a:ext>
              </a:extLst>
            </p:cNvPr>
            <p:cNvSpPr/>
            <p:nvPr/>
          </p:nvSpPr>
          <p:spPr>
            <a:xfrm>
              <a:off x="6580505" y="2100580"/>
              <a:ext cx="593725" cy="519430"/>
            </a:xfrm>
            <a:custGeom>
              <a:avLst/>
              <a:gdLst/>
              <a:ahLst/>
              <a:cxnLst/>
              <a:rect l="l" t="t" r="r" b="b"/>
              <a:pathLst>
                <a:path w="17808" h="15574" extrusionOk="0">
                  <a:moveTo>
                    <a:pt x="1931" y="521"/>
                  </a:moveTo>
                  <a:cubicBezTo>
                    <a:pt x="2713" y="521"/>
                    <a:pt x="3347" y="1155"/>
                    <a:pt x="3347" y="1932"/>
                  </a:cubicBezTo>
                  <a:lnTo>
                    <a:pt x="3347" y="12322"/>
                  </a:lnTo>
                  <a:cubicBezTo>
                    <a:pt x="2991" y="11943"/>
                    <a:pt x="2490" y="11706"/>
                    <a:pt x="1931" y="11706"/>
                  </a:cubicBezTo>
                  <a:cubicBezTo>
                    <a:pt x="1378" y="11706"/>
                    <a:pt x="876" y="11943"/>
                    <a:pt x="520" y="12322"/>
                  </a:cubicBezTo>
                  <a:lnTo>
                    <a:pt x="520" y="1932"/>
                  </a:lnTo>
                  <a:cubicBezTo>
                    <a:pt x="520" y="1155"/>
                    <a:pt x="1156" y="521"/>
                    <a:pt x="1931" y="521"/>
                  </a:cubicBezTo>
                  <a:close/>
                  <a:moveTo>
                    <a:pt x="1931" y="1"/>
                  </a:moveTo>
                  <a:cubicBezTo>
                    <a:pt x="867" y="1"/>
                    <a:pt x="0" y="867"/>
                    <a:pt x="0" y="1932"/>
                  </a:cubicBezTo>
                  <a:lnTo>
                    <a:pt x="0" y="13642"/>
                  </a:lnTo>
                  <a:cubicBezTo>
                    <a:pt x="0" y="14708"/>
                    <a:pt x="867" y="15574"/>
                    <a:pt x="1931" y="15574"/>
                  </a:cubicBezTo>
                  <a:lnTo>
                    <a:pt x="17543" y="15574"/>
                  </a:lnTo>
                  <a:cubicBezTo>
                    <a:pt x="17689" y="15574"/>
                    <a:pt x="17808" y="15460"/>
                    <a:pt x="17808" y="15313"/>
                  </a:cubicBezTo>
                  <a:lnTo>
                    <a:pt x="17808" y="1932"/>
                  </a:lnTo>
                  <a:cubicBezTo>
                    <a:pt x="17808" y="1790"/>
                    <a:pt x="17689" y="1672"/>
                    <a:pt x="17543" y="1672"/>
                  </a:cubicBezTo>
                  <a:lnTo>
                    <a:pt x="8904" y="1672"/>
                  </a:lnTo>
                  <a:cubicBezTo>
                    <a:pt x="8757" y="1672"/>
                    <a:pt x="8643" y="1790"/>
                    <a:pt x="8643" y="1932"/>
                  </a:cubicBezTo>
                  <a:cubicBezTo>
                    <a:pt x="8643" y="2079"/>
                    <a:pt x="8757" y="2197"/>
                    <a:pt x="8904" y="2197"/>
                  </a:cubicBezTo>
                  <a:lnTo>
                    <a:pt x="17283" y="2197"/>
                  </a:lnTo>
                  <a:lnTo>
                    <a:pt x="17283" y="15053"/>
                  </a:lnTo>
                  <a:lnTo>
                    <a:pt x="1931" y="15053"/>
                  </a:lnTo>
                  <a:cubicBezTo>
                    <a:pt x="1156" y="15053"/>
                    <a:pt x="520" y="14418"/>
                    <a:pt x="520" y="13642"/>
                  </a:cubicBezTo>
                  <a:cubicBezTo>
                    <a:pt x="520" y="12862"/>
                    <a:pt x="1156" y="12231"/>
                    <a:pt x="1931" y="12231"/>
                  </a:cubicBezTo>
                  <a:cubicBezTo>
                    <a:pt x="2713" y="12231"/>
                    <a:pt x="3347" y="12862"/>
                    <a:pt x="3347" y="13642"/>
                  </a:cubicBezTo>
                  <a:cubicBezTo>
                    <a:pt x="3347" y="13784"/>
                    <a:pt x="3461" y="13902"/>
                    <a:pt x="3607" y="13902"/>
                  </a:cubicBezTo>
                  <a:cubicBezTo>
                    <a:pt x="3749" y="13902"/>
                    <a:pt x="3867" y="13784"/>
                    <a:pt x="3867" y="13642"/>
                  </a:cubicBezTo>
                  <a:lnTo>
                    <a:pt x="3867" y="2197"/>
                  </a:lnTo>
                  <a:lnTo>
                    <a:pt x="7649" y="2197"/>
                  </a:lnTo>
                  <a:cubicBezTo>
                    <a:pt x="7791" y="2197"/>
                    <a:pt x="7910" y="2079"/>
                    <a:pt x="7910" y="1932"/>
                  </a:cubicBezTo>
                  <a:cubicBezTo>
                    <a:pt x="7910" y="1790"/>
                    <a:pt x="7791" y="1672"/>
                    <a:pt x="7649" y="1672"/>
                  </a:cubicBezTo>
                  <a:lnTo>
                    <a:pt x="3849" y="1672"/>
                  </a:lnTo>
                  <a:cubicBezTo>
                    <a:pt x="3721" y="729"/>
                    <a:pt x="2912" y="1"/>
                    <a:pt x="1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E64F1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836;p34">
              <a:extLst>
                <a:ext uri="{FF2B5EF4-FFF2-40B4-BE49-F238E27FC236}">
                  <a16:creationId xmlns:a16="http://schemas.microsoft.com/office/drawing/2014/main" id="{DF498943-72E3-8028-9610-B5768A887DE3}"/>
                </a:ext>
              </a:extLst>
            </p:cNvPr>
            <p:cNvSpPr/>
            <p:nvPr/>
          </p:nvSpPr>
          <p:spPr>
            <a:xfrm>
              <a:off x="6729095" y="2239645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8886" h="8886" extrusionOk="0">
                  <a:moveTo>
                    <a:pt x="7247" y="3063"/>
                  </a:moveTo>
                  <a:lnTo>
                    <a:pt x="7247" y="3905"/>
                  </a:lnTo>
                  <a:lnTo>
                    <a:pt x="6410" y="3905"/>
                  </a:lnTo>
                  <a:cubicBezTo>
                    <a:pt x="6508" y="3489"/>
                    <a:pt x="6836" y="3162"/>
                    <a:pt x="7247" y="3063"/>
                  </a:cubicBezTo>
                  <a:close/>
                  <a:moveTo>
                    <a:pt x="8365" y="525"/>
                  </a:moveTo>
                  <a:lnTo>
                    <a:pt x="8365" y="3905"/>
                  </a:lnTo>
                  <a:lnTo>
                    <a:pt x="7773" y="3905"/>
                  </a:lnTo>
                  <a:lnTo>
                    <a:pt x="7773" y="2769"/>
                  </a:lnTo>
                  <a:cubicBezTo>
                    <a:pt x="7773" y="2627"/>
                    <a:pt x="7655" y="2509"/>
                    <a:pt x="7513" y="2509"/>
                  </a:cubicBezTo>
                  <a:cubicBezTo>
                    <a:pt x="6683" y="2509"/>
                    <a:pt x="6002" y="3115"/>
                    <a:pt x="5875" y="3905"/>
                  </a:cubicBezTo>
                  <a:lnTo>
                    <a:pt x="4147" y="3905"/>
                  </a:lnTo>
                  <a:lnTo>
                    <a:pt x="4147" y="525"/>
                  </a:lnTo>
                  <a:close/>
                  <a:moveTo>
                    <a:pt x="3626" y="525"/>
                  </a:moveTo>
                  <a:lnTo>
                    <a:pt x="3626" y="3924"/>
                  </a:lnTo>
                  <a:cubicBezTo>
                    <a:pt x="2921" y="4038"/>
                    <a:pt x="2362" y="4592"/>
                    <a:pt x="2253" y="5296"/>
                  </a:cubicBezTo>
                  <a:lnTo>
                    <a:pt x="526" y="5296"/>
                  </a:lnTo>
                  <a:lnTo>
                    <a:pt x="526" y="525"/>
                  </a:lnTo>
                  <a:close/>
                  <a:moveTo>
                    <a:pt x="3626" y="4459"/>
                  </a:moveTo>
                  <a:lnTo>
                    <a:pt x="3626" y="5296"/>
                  </a:lnTo>
                  <a:lnTo>
                    <a:pt x="2783" y="5296"/>
                  </a:lnTo>
                  <a:cubicBezTo>
                    <a:pt x="2883" y="4881"/>
                    <a:pt x="3209" y="4554"/>
                    <a:pt x="3626" y="4459"/>
                  </a:cubicBezTo>
                  <a:close/>
                  <a:moveTo>
                    <a:pt x="3626" y="6688"/>
                  </a:moveTo>
                  <a:lnTo>
                    <a:pt x="3626" y="7526"/>
                  </a:lnTo>
                  <a:lnTo>
                    <a:pt x="2783" y="7526"/>
                  </a:lnTo>
                  <a:cubicBezTo>
                    <a:pt x="2883" y="7114"/>
                    <a:pt x="3209" y="6784"/>
                    <a:pt x="3626" y="6688"/>
                  </a:cubicBezTo>
                  <a:close/>
                  <a:moveTo>
                    <a:pt x="3626" y="5822"/>
                  </a:moveTo>
                  <a:lnTo>
                    <a:pt x="3626" y="6154"/>
                  </a:lnTo>
                  <a:cubicBezTo>
                    <a:pt x="2836" y="6281"/>
                    <a:pt x="2230" y="6963"/>
                    <a:pt x="2230" y="7787"/>
                  </a:cubicBezTo>
                  <a:cubicBezTo>
                    <a:pt x="2230" y="7933"/>
                    <a:pt x="2348" y="8051"/>
                    <a:pt x="2490" y="8051"/>
                  </a:cubicBezTo>
                  <a:lnTo>
                    <a:pt x="3626" y="8051"/>
                  </a:lnTo>
                  <a:lnTo>
                    <a:pt x="3626" y="8364"/>
                  </a:lnTo>
                  <a:lnTo>
                    <a:pt x="526" y="8364"/>
                  </a:lnTo>
                  <a:lnTo>
                    <a:pt x="526" y="5822"/>
                  </a:lnTo>
                  <a:close/>
                  <a:moveTo>
                    <a:pt x="8365" y="4426"/>
                  </a:moveTo>
                  <a:lnTo>
                    <a:pt x="8365" y="8364"/>
                  </a:lnTo>
                  <a:lnTo>
                    <a:pt x="4147" y="8364"/>
                  </a:lnTo>
                  <a:lnTo>
                    <a:pt x="4147" y="4426"/>
                  </a:lnTo>
                  <a:close/>
                  <a:moveTo>
                    <a:pt x="260" y="0"/>
                  </a:moveTo>
                  <a:cubicBezTo>
                    <a:pt x="118" y="0"/>
                    <a:pt x="0" y="118"/>
                    <a:pt x="0" y="260"/>
                  </a:cubicBezTo>
                  <a:lnTo>
                    <a:pt x="0" y="8625"/>
                  </a:lnTo>
                  <a:cubicBezTo>
                    <a:pt x="0" y="8772"/>
                    <a:pt x="118" y="8885"/>
                    <a:pt x="260" y="8885"/>
                  </a:cubicBezTo>
                  <a:lnTo>
                    <a:pt x="8625" y="8885"/>
                  </a:lnTo>
                  <a:cubicBezTo>
                    <a:pt x="8771" y="8885"/>
                    <a:pt x="8885" y="8772"/>
                    <a:pt x="8885" y="8625"/>
                  </a:cubicBezTo>
                  <a:lnTo>
                    <a:pt x="8885" y="260"/>
                  </a:lnTo>
                  <a:cubicBezTo>
                    <a:pt x="8885" y="118"/>
                    <a:pt x="8771" y="0"/>
                    <a:pt x="8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E64F1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837;p34">
              <a:extLst>
                <a:ext uri="{FF2B5EF4-FFF2-40B4-BE49-F238E27FC236}">
                  <a16:creationId xmlns:a16="http://schemas.microsoft.com/office/drawing/2014/main" id="{7AAF029C-6039-06E3-31E0-FAC17C6C0CF7}"/>
                </a:ext>
              </a:extLst>
            </p:cNvPr>
            <p:cNvSpPr/>
            <p:nvPr/>
          </p:nvSpPr>
          <p:spPr>
            <a:xfrm>
              <a:off x="7044690" y="2332990"/>
              <a:ext cx="94615" cy="91440"/>
            </a:xfrm>
            <a:custGeom>
              <a:avLst/>
              <a:gdLst/>
              <a:ahLst/>
              <a:cxnLst/>
              <a:rect l="l" t="t" r="r" b="b"/>
              <a:pathLst>
                <a:path w="2831" h="2749" extrusionOk="0">
                  <a:moveTo>
                    <a:pt x="1392" y="843"/>
                  </a:moveTo>
                  <a:lnTo>
                    <a:pt x="2021" y="2097"/>
                  </a:lnTo>
                  <a:lnTo>
                    <a:pt x="1459" y="1955"/>
                  </a:lnTo>
                  <a:cubicBezTo>
                    <a:pt x="1435" y="1950"/>
                    <a:pt x="1416" y="1946"/>
                    <a:pt x="1392" y="1946"/>
                  </a:cubicBezTo>
                  <a:cubicBezTo>
                    <a:pt x="1374" y="1946"/>
                    <a:pt x="1350" y="1950"/>
                    <a:pt x="1330" y="1955"/>
                  </a:cubicBezTo>
                  <a:lnTo>
                    <a:pt x="767" y="2097"/>
                  </a:lnTo>
                  <a:lnTo>
                    <a:pt x="1392" y="843"/>
                  </a:lnTo>
                  <a:close/>
                  <a:moveTo>
                    <a:pt x="1394" y="0"/>
                  </a:moveTo>
                  <a:cubicBezTo>
                    <a:pt x="1301" y="0"/>
                    <a:pt x="1207" y="47"/>
                    <a:pt x="1160" y="142"/>
                  </a:cubicBezTo>
                  <a:lnTo>
                    <a:pt x="43" y="2372"/>
                  </a:lnTo>
                  <a:cubicBezTo>
                    <a:pt x="0" y="2461"/>
                    <a:pt x="10" y="2571"/>
                    <a:pt x="76" y="2651"/>
                  </a:cubicBezTo>
                  <a:cubicBezTo>
                    <a:pt x="125" y="2714"/>
                    <a:pt x="200" y="2748"/>
                    <a:pt x="278" y="2748"/>
                  </a:cubicBezTo>
                  <a:cubicBezTo>
                    <a:pt x="299" y="2748"/>
                    <a:pt x="320" y="2746"/>
                    <a:pt x="341" y="2741"/>
                  </a:cubicBezTo>
                  <a:lnTo>
                    <a:pt x="1392" y="2475"/>
                  </a:lnTo>
                  <a:lnTo>
                    <a:pt x="2443" y="2741"/>
                  </a:lnTo>
                  <a:cubicBezTo>
                    <a:pt x="2464" y="2746"/>
                    <a:pt x="2485" y="2749"/>
                    <a:pt x="2505" y="2749"/>
                  </a:cubicBezTo>
                  <a:cubicBezTo>
                    <a:pt x="2690" y="2749"/>
                    <a:pt x="2830" y="2547"/>
                    <a:pt x="2741" y="2372"/>
                  </a:cubicBezTo>
                  <a:lnTo>
                    <a:pt x="1629" y="142"/>
                  </a:lnTo>
                  <a:cubicBezTo>
                    <a:pt x="1582" y="47"/>
                    <a:pt x="1488" y="0"/>
                    <a:pt x="1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E64F1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838;p34">
              <a:extLst>
                <a:ext uri="{FF2B5EF4-FFF2-40B4-BE49-F238E27FC236}">
                  <a16:creationId xmlns:a16="http://schemas.microsoft.com/office/drawing/2014/main" id="{9A480C2E-6991-CFDE-562E-C68F17FBAEAB}"/>
                </a:ext>
              </a:extLst>
            </p:cNvPr>
            <p:cNvSpPr/>
            <p:nvPr/>
          </p:nvSpPr>
          <p:spPr>
            <a:xfrm>
              <a:off x="7063740" y="2239645"/>
              <a:ext cx="54610" cy="73025"/>
            </a:xfrm>
            <a:custGeom>
              <a:avLst/>
              <a:gdLst/>
              <a:ahLst/>
              <a:cxnLst/>
              <a:rect l="l" t="t" r="r" b="b"/>
              <a:pathLst>
                <a:path w="1639" h="2197" extrusionOk="0">
                  <a:moveTo>
                    <a:pt x="1379" y="0"/>
                  </a:moveTo>
                  <a:cubicBezTo>
                    <a:pt x="1237" y="0"/>
                    <a:pt x="1119" y="118"/>
                    <a:pt x="1119" y="260"/>
                  </a:cubicBezTo>
                  <a:lnTo>
                    <a:pt x="1119" y="1070"/>
                  </a:lnTo>
                  <a:lnTo>
                    <a:pt x="479" y="118"/>
                  </a:lnTo>
                  <a:cubicBezTo>
                    <a:pt x="432" y="43"/>
                    <a:pt x="348" y="1"/>
                    <a:pt x="260" y="1"/>
                  </a:cubicBezTo>
                  <a:cubicBezTo>
                    <a:pt x="232" y="1"/>
                    <a:pt x="204" y="5"/>
                    <a:pt x="177" y="14"/>
                  </a:cubicBezTo>
                  <a:cubicBezTo>
                    <a:pt x="72" y="53"/>
                    <a:pt x="1" y="151"/>
                    <a:pt x="1" y="260"/>
                  </a:cubicBezTo>
                  <a:lnTo>
                    <a:pt x="1" y="1936"/>
                  </a:lnTo>
                  <a:cubicBezTo>
                    <a:pt x="1" y="2078"/>
                    <a:pt x="120" y="2196"/>
                    <a:pt x="262" y="2196"/>
                  </a:cubicBezTo>
                  <a:cubicBezTo>
                    <a:pt x="409" y="2196"/>
                    <a:pt x="527" y="2078"/>
                    <a:pt x="527" y="1936"/>
                  </a:cubicBezTo>
                  <a:lnTo>
                    <a:pt x="527" y="1127"/>
                  </a:lnTo>
                  <a:lnTo>
                    <a:pt x="1161" y="2078"/>
                  </a:lnTo>
                  <a:cubicBezTo>
                    <a:pt x="1210" y="2154"/>
                    <a:pt x="1293" y="2195"/>
                    <a:pt x="1379" y="2195"/>
                  </a:cubicBezTo>
                  <a:cubicBezTo>
                    <a:pt x="1410" y="2195"/>
                    <a:pt x="1442" y="2189"/>
                    <a:pt x="1473" y="2178"/>
                  </a:cubicBezTo>
                  <a:cubicBezTo>
                    <a:pt x="1573" y="2139"/>
                    <a:pt x="1639" y="2041"/>
                    <a:pt x="1639" y="1936"/>
                  </a:cubicBezTo>
                  <a:lnTo>
                    <a:pt x="1639" y="260"/>
                  </a:lnTo>
                  <a:cubicBezTo>
                    <a:pt x="1639" y="118"/>
                    <a:pt x="1525" y="0"/>
                    <a:pt x="1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E64F18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859;p34">
            <a:extLst>
              <a:ext uri="{FF2B5EF4-FFF2-40B4-BE49-F238E27FC236}">
                <a16:creationId xmlns:a16="http://schemas.microsoft.com/office/drawing/2014/main" id="{8093D44B-6BC7-9E41-3851-137044EAC894}"/>
              </a:ext>
            </a:extLst>
          </p:cNvPr>
          <p:cNvGrpSpPr/>
          <p:nvPr/>
        </p:nvGrpSpPr>
        <p:grpSpPr>
          <a:xfrm>
            <a:off x="982980" y="2231072"/>
            <a:ext cx="593725" cy="593725"/>
            <a:chOff x="982980" y="2100580"/>
            <a:chExt cx="593725" cy="593725"/>
          </a:xfrm>
        </p:grpSpPr>
        <p:sp>
          <p:nvSpPr>
            <p:cNvPr id="22" name="Google Shape;860;p34">
              <a:extLst>
                <a:ext uri="{FF2B5EF4-FFF2-40B4-BE49-F238E27FC236}">
                  <a16:creationId xmlns:a16="http://schemas.microsoft.com/office/drawing/2014/main" id="{CE315A04-4F90-77BD-4C35-277C2425C57C}"/>
                </a:ext>
              </a:extLst>
            </p:cNvPr>
            <p:cNvSpPr/>
            <p:nvPr/>
          </p:nvSpPr>
          <p:spPr>
            <a:xfrm>
              <a:off x="1196340" y="2155825"/>
              <a:ext cx="277495" cy="323850"/>
            </a:xfrm>
            <a:custGeom>
              <a:avLst/>
              <a:gdLst/>
              <a:ahLst/>
              <a:cxnLst/>
              <a:rect l="l" t="t" r="r" b="b"/>
              <a:pathLst>
                <a:path w="8327" h="9724" extrusionOk="0">
                  <a:moveTo>
                    <a:pt x="5297" y="5265"/>
                  </a:moveTo>
                  <a:lnTo>
                    <a:pt x="5297" y="9202"/>
                  </a:lnTo>
                  <a:lnTo>
                    <a:pt x="3030" y="9202"/>
                  </a:lnTo>
                  <a:lnTo>
                    <a:pt x="3030" y="5265"/>
                  </a:lnTo>
                  <a:close/>
                  <a:moveTo>
                    <a:pt x="4161" y="597"/>
                  </a:moveTo>
                  <a:lnTo>
                    <a:pt x="7806" y="3456"/>
                  </a:lnTo>
                  <a:lnTo>
                    <a:pt x="7806" y="9202"/>
                  </a:lnTo>
                  <a:lnTo>
                    <a:pt x="5818" y="9202"/>
                  </a:lnTo>
                  <a:lnTo>
                    <a:pt x="5818" y="5003"/>
                  </a:lnTo>
                  <a:cubicBezTo>
                    <a:pt x="5818" y="4857"/>
                    <a:pt x="5700" y="4739"/>
                    <a:pt x="5558" y="4739"/>
                  </a:cubicBezTo>
                  <a:lnTo>
                    <a:pt x="2769" y="4739"/>
                  </a:lnTo>
                  <a:cubicBezTo>
                    <a:pt x="2622" y="4739"/>
                    <a:pt x="2509" y="4857"/>
                    <a:pt x="2509" y="5003"/>
                  </a:cubicBezTo>
                  <a:lnTo>
                    <a:pt x="2509" y="9202"/>
                  </a:lnTo>
                  <a:lnTo>
                    <a:pt x="521" y="9202"/>
                  </a:lnTo>
                  <a:lnTo>
                    <a:pt x="521" y="3456"/>
                  </a:lnTo>
                  <a:lnTo>
                    <a:pt x="4161" y="597"/>
                  </a:lnTo>
                  <a:close/>
                  <a:moveTo>
                    <a:pt x="4161" y="1"/>
                  </a:moveTo>
                  <a:cubicBezTo>
                    <a:pt x="4104" y="1"/>
                    <a:pt x="4048" y="20"/>
                    <a:pt x="4000" y="57"/>
                  </a:cubicBezTo>
                  <a:lnTo>
                    <a:pt x="99" y="3124"/>
                  </a:lnTo>
                  <a:cubicBezTo>
                    <a:pt x="33" y="3172"/>
                    <a:pt x="0" y="3248"/>
                    <a:pt x="0" y="3328"/>
                  </a:cubicBezTo>
                  <a:lnTo>
                    <a:pt x="0" y="9462"/>
                  </a:lnTo>
                  <a:cubicBezTo>
                    <a:pt x="0" y="9604"/>
                    <a:pt x="114" y="9723"/>
                    <a:pt x="261" y="9723"/>
                  </a:cubicBezTo>
                  <a:lnTo>
                    <a:pt x="8066" y="9723"/>
                  </a:lnTo>
                  <a:cubicBezTo>
                    <a:pt x="8208" y="9723"/>
                    <a:pt x="8326" y="9604"/>
                    <a:pt x="8326" y="9462"/>
                  </a:cubicBezTo>
                  <a:lnTo>
                    <a:pt x="8326" y="3328"/>
                  </a:lnTo>
                  <a:cubicBezTo>
                    <a:pt x="8326" y="3248"/>
                    <a:pt x="8289" y="3172"/>
                    <a:pt x="8228" y="3124"/>
                  </a:cubicBezTo>
                  <a:lnTo>
                    <a:pt x="4322" y="57"/>
                  </a:lnTo>
                  <a:cubicBezTo>
                    <a:pt x="4275" y="20"/>
                    <a:pt x="4218" y="1"/>
                    <a:pt x="4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E64F1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861;p34">
              <a:extLst>
                <a:ext uri="{FF2B5EF4-FFF2-40B4-BE49-F238E27FC236}">
                  <a16:creationId xmlns:a16="http://schemas.microsoft.com/office/drawing/2014/main" id="{AED87186-47DA-16C6-8F19-FDE003B4A121}"/>
                </a:ext>
              </a:extLst>
            </p:cNvPr>
            <p:cNvSpPr/>
            <p:nvPr/>
          </p:nvSpPr>
          <p:spPr>
            <a:xfrm>
              <a:off x="1512570" y="2155825"/>
              <a:ext cx="54610" cy="323850"/>
            </a:xfrm>
            <a:custGeom>
              <a:avLst/>
              <a:gdLst/>
              <a:ahLst/>
              <a:cxnLst/>
              <a:rect l="l" t="t" r="r" b="b"/>
              <a:pathLst>
                <a:path w="1638" h="9724" extrusionOk="0">
                  <a:moveTo>
                    <a:pt x="260" y="0"/>
                  </a:moveTo>
                  <a:cubicBezTo>
                    <a:pt x="118" y="0"/>
                    <a:pt x="0" y="118"/>
                    <a:pt x="0" y="260"/>
                  </a:cubicBezTo>
                  <a:cubicBezTo>
                    <a:pt x="0" y="408"/>
                    <a:pt x="118" y="526"/>
                    <a:pt x="260" y="526"/>
                  </a:cubicBezTo>
                  <a:lnTo>
                    <a:pt x="558" y="526"/>
                  </a:lnTo>
                  <a:lnTo>
                    <a:pt x="558" y="9202"/>
                  </a:lnTo>
                  <a:lnTo>
                    <a:pt x="260" y="9202"/>
                  </a:lnTo>
                  <a:cubicBezTo>
                    <a:pt x="118" y="9202"/>
                    <a:pt x="0" y="9316"/>
                    <a:pt x="0" y="9462"/>
                  </a:cubicBezTo>
                  <a:cubicBezTo>
                    <a:pt x="0" y="9604"/>
                    <a:pt x="118" y="9723"/>
                    <a:pt x="260" y="9723"/>
                  </a:cubicBezTo>
                  <a:lnTo>
                    <a:pt x="1377" y="9723"/>
                  </a:lnTo>
                  <a:cubicBezTo>
                    <a:pt x="1519" y="9723"/>
                    <a:pt x="1637" y="9604"/>
                    <a:pt x="1637" y="9462"/>
                  </a:cubicBezTo>
                  <a:cubicBezTo>
                    <a:pt x="1637" y="9316"/>
                    <a:pt x="1519" y="9202"/>
                    <a:pt x="1377" y="9202"/>
                  </a:cubicBezTo>
                  <a:lnTo>
                    <a:pt x="1080" y="9202"/>
                  </a:lnTo>
                  <a:lnTo>
                    <a:pt x="1080" y="526"/>
                  </a:lnTo>
                  <a:lnTo>
                    <a:pt x="1377" y="526"/>
                  </a:lnTo>
                  <a:cubicBezTo>
                    <a:pt x="1519" y="526"/>
                    <a:pt x="1637" y="408"/>
                    <a:pt x="1637" y="260"/>
                  </a:cubicBezTo>
                  <a:cubicBezTo>
                    <a:pt x="1637" y="118"/>
                    <a:pt x="1519" y="0"/>
                    <a:pt x="1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E64F1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862;p34">
              <a:extLst>
                <a:ext uri="{FF2B5EF4-FFF2-40B4-BE49-F238E27FC236}">
                  <a16:creationId xmlns:a16="http://schemas.microsoft.com/office/drawing/2014/main" id="{D27B29EF-E892-5AA2-1DBD-1514DD418671}"/>
                </a:ext>
              </a:extLst>
            </p:cNvPr>
            <p:cNvSpPr/>
            <p:nvPr/>
          </p:nvSpPr>
          <p:spPr>
            <a:xfrm>
              <a:off x="982980" y="2100580"/>
              <a:ext cx="593725" cy="593725"/>
            </a:xfrm>
            <a:custGeom>
              <a:avLst/>
              <a:gdLst/>
              <a:ahLst/>
              <a:cxnLst/>
              <a:rect l="l" t="t" r="r" b="b"/>
              <a:pathLst>
                <a:path w="17808" h="17808" extrusionOk="0">
                  <a:moveTo>
                    <a:pt x="261" y="0"/>
                  </a:moveTo>
                  <a:cubicBezTo>
                    <a:pt x="119" y="0"/>
                    <a:pt x="0" y="119"/>
                    <a:pt x="0" y="261"/>
                  </a:cubicBezTo>
                  <a:lnTo>
                    <a:pt x="0" y="17543"/>
                  </a:lnTo>
                  <a:cubicBezTo>
                    <a:pt x="0" y="17689"/>
                    <a:pt x="119" y="17807"/>
                    <a:pt x="261" y="17807"/>
                  </a:cubicBezTo>
                  <a:lnTo>
                    <a:pt x="17548" y="17807"/>
                  </a:lnTo>
                  <a:cubicBezTo>
                    <a:pt x="17690" y="17807"/>
                    <a:pt x="17808" y="17689"/>
                    <a:pt x="17808" y="17543"/>
                  </a:cubicBezTo>
                  <a:lnTo>
                    <a:pt x="17808" y="13643"/>
                  </a:lnTo>
                  <a:cubicBezTo>
                    <a:pt x="17808" y="13496"/>
                    <a:pt x="17690" y="13382"/>
                    <a:pt x="17548" y="13382"/>
                  </a:cubicBezTo>
                  <a:lnTo>
                    <a:pt x="14480" y="13382"/>
                  </a:lnTo>
                  <a:cubicBezTo>
                    <a:pt x="14334" y="13382"/>
                    <a:pt x="14220" y="13496"/>
                    <a:pt x="14220" y="13643"/>
                  </a:cubicBezTo>
                  <a:cubicBezTo>
                    <a:pt x="14220" y="13785"/>
                    <a:pt x="14334" y="13903"/>
                    <a:pt x="14480" y="13903"/>
                  </a:cubicBezTo>
                  <a:lnTo>
                    <a:pt x="17283" y="13903"/>
                  </a:lnTo>
                  <a:lnTo>
                    <a:pt x="17283" y="17282"/>
                  </a:lnTo>
                  <a:lnTo>
                    <a:pt x="15857" y="17282"/>
                  </a:lnTo>
                  <a:lnTo>
                    <a:pt x="15857" y="16430"/>
                  </a:lnTo>
                  <a:cubicBezTo>
                    <a:pt x="15857" y="16284"/>
                    <a:pt x="15739" y="16170"/>
                    <a:pt x="15593" y="16170"/>
                  </a:cubicBezTo>
                  <a:cubicBezTo>
                    <a:pt x="15451" y="16170"/>
                    <a:pt x="15332" y="16284"/>
                    <a:pt x="15332" y="16430"/>
                  </a:cubicBezTo>
                  <a:lnTo>
                    <a:pt x="15332" y="17282"/>
                  </a:lnTo>
                  <a:lnTo>
                    <a:pt x="13624" y="17282"/>
                  </a:lnTo>
                  <a:lnTo>
                    <a:pt x="13624" y="16151"/>
                  </a:lnTo>
                  <a:cubicBezTo>
                    <a:pt x="13624" y="16004"/>
                    <a:pt x="13510" y="15891"/>
                    <a:pt x="13364" y="15891"/>
                  </a:cubicBezTo>
                  <a:cubicBezTo>
                    <a:pt x="13222" y="15891"/>
                    <a:pt x="13102" y="16004"/>
                    <a:pt x="13102" y="16151"/>
                  </a:cubicBezTo>
                  <a:lnTo>
                    <a:pt x="13102" y="17282"/>
                  </a:lnTo>
                  <a:lnTo>
                    <a:pt x="11394" y="17282"/>
                  </a:lnTo>
                  <a:lnTo>
                    <a:pt x="11394" y="16430"/>
                  </a:lnTo>
                  <a:cubicBezTo>
                    <a:pt x="11394" y="16284"/>
                    <a:pt x="11280" y="16170"/>
                    <a:pt x="11134" y="16170"/>
                  </a:cubicBezTo>
                  <a:cubicBezTo>
                    <a:pt x="10992" y="16170"/>
                    <a:pt x="10873" y="16284"/>
                    <a:pt x="10873" y="16430"/>
                  </a:cubicBezTo>
                  <a:lnTo>
                    <a:pt x="10873" y="17282"/>
                  </a:lnTo>
                  <a:lnTo>
                    <a:pt x="9165" y="17282"/>
                  </a:lnTo>
                  <a:lnTo>
                    <a:pt x="9165" y="16151"/>
                  </a:lnTo>
                  <a:cubicBezTo>
                    <a:pt x="9165" y="16004"/>
                    <a:pt x="9047" y="15891"/>
                    <a:pt x="8905" y="15891"/>
                  </a:cubicBezTo>
                  <a:cubicBezTo>
                    <a:pt x="8757" y="15891"/>
                    <a:pt x="8643" y="16004"/>
                    <a:pt x="8643" y="16151"/>
                  </a:cubicBezTo>
                  <a:lnTo>
                    <a:pt x="8643" y="17282"/>
                  </a:lnTo>
                  <a:lnTo>
                    <a:pt x="6935" y="17282"/>
                  </a:lnTo>
                  <a:lnTo>
                    <a:pt x="6935" y="16430"/>
                  </a:lnTo>
                  <a:cubicBezTo>
                    <a:pt x="6935" y="16284"/>
                    <a:pt x="6817" y="16170"/>
                    <a:pt x="6675" y="16170"/>
                  </a:cubicBezTo>
                  <a:cubicBezTo>
                    <a:pt x="6528" y="16170"/>
                    <a:pt x="6414" y="16284"/>
                    <a:pt x="6414" y="16430"/>
                  </a:cubicBezTo>
                  <a:lnTo>
                    <a:pt x="6414" y="17282"/>
                  </a:lnTo>
                  <a:lnTo>
                    <a:pt x="4706" y="17282"/>
                  </a:lnTo>
                  <a:lnTo>
                    <a:pt x="4706" y="16151"/>
                  </a:lnTo>
                  <a:cubicBezTo>
                    <a:pt x="4706" y="16004"/>
                    <a:pt x="4588" y="15891"/>
                    <a:pt x="4446" y="15891"/>
                  </a:cubicBezTo>
                  <a:cubicBezTo>
                    <a:pt x="4298" y="15891"/>
                    <a:pt x="4180" y="16004"/>
                    <a:pt x="4180" y="16151"/>
                  </a:cubicBezTo>
                  <a:lnTo>
                    <a:pt x="4180" y="17282"/>
                  </a:lnTo>
                  <a:lnTo>
                    <a:pt x="2476" y="17282"/>
                  </a:lnTo>
                  <a:lnTo>
                    <a:pt x="2476" y="16430"/>
                  </a:lnTo>
                  <a:cubicBezTo>
                    <a:pt x="2476" y="16284"/>
                    <a:pt x="2358" y="16170"/>
                    <a:pt x="2211" y="16170"/>
                  </a:cubicBezTo>
                  <a:cubicBezTo>
                    <a:pt x="2069" y="16170"/>
                    <a:pt x="1951" y="16284"/>
                    <a:pt x="1951" y="16430"/>
                  </a:cubicBezTo>
                  <a:lnTo>
                    <a:pt x="1951" y="17282"/>
                  </a:lnTo>
                  <a:lnTo>
                    <a:pt x="521" y="17282"/>
                  </a:lnTo>
                  <a:lnTo>
                    <a:pt x="521" y="15853"/>
                  </a:lnTo>
                  <a:lnTo>
                    <a:pt x="1378" y="15853"/>
                  </a:lnTo>
                  <a:cubicBezTo>
                    <a:pt x="1520" y="15853"/>
                    <a:pt x="1639" y="15740"/>
                    <a:pt x="1639" y="15592"/>
                  </a:cubicBezTo>
                  <a:cubicBezTo>
                    <a:pt x="1639" y="15450"/>
                    <a:pt x="1520" y="15332"/>
                    <a:pt x="1378" y="15332"/>
                  </a:cubicBezTo>
                  <a:lnTo>
                    <a:pt x="521" y="15332"/>
                  </a:lnTo>
                  <a:lnTo>
                    <a:pt x="521" y="13623"/>
                  </a:lnTo>
                  <a:lnTo>
                    <a:pt x="1936" y="13623"/>
                  </a:lnTo>
                  <a:cubicBezTo>
                    <a:pt x="2078" y="13623"/>
                    <a:pt x="2196" y="13510"/>
                    <a:pt x="2196" y="13363"/>
                  </a:cubicBezTo>
                  <a:cubicBezTo>
                    <a:pt x="2196" y="13221"/>
                    <a:pt x="2078" y="13103"/>
                    <a:pt x="1936" y="13103"/>
                  </a:cubicBezTo>
                  <a:lnTo>
                    <a:pt x="521" y="13103"/>
                  </a:lnTo>
                  <a:lnTo>
                    <a:pt x="521" y="11394"/>
                  </a:lnTo>
                  <a:lnTo>
                    <a:pt x="1378" y="11394"/>
                  </a:lnTo>
                  <a:cubicBezTo>
                    <a:pt x="1520" y="11394"/>
                    <a:pt x="1639" y="11275"/>
                    <a:pt x="1639" y="11133"/>
                  </a:cubicBezTo>
                  <a:cubicBezTo>
                    <a:pt x="1639" y="10987"/>
                    <a:pt x="1520" y="10873"/>
                    <a:pt x="1378" y="10873"/>
                  </a:cubicBezTo>
                  <a:lnTo>
                    <a:pt x="521" y="10873"/>
                  </a:lnTo>
                  <a:lnTo>
                    <a:pt x="521" y="9164"/>
                  </a:lnTo>
                  <a:lnTo>
                    <a:pt x="1936" y="9164"/>
                  </a:lnTo>
                  <a:cubicBezTo>
                    <a:pt x="2078" y="9164"/>
                    <a:pt x="2196" y="9046"/>
                    <a:pt x="2196" y="8904"/>
                  </a:cubicBezTo>
                  <a:cubicBezTo>
                    <a:pt x="2196" y="8758"/>
                    <a:pt x="2078" y="8644"/>
                    <a:pt x="1936" y="8644"/>
                  </a:cubicBezTo>
                  <a:lnTo>
                    <a:pt x="521" y="8644"/>
                  </a:lnTo>
                  <a:lnTo>
                    <a:pt x="521" y="6936"/>
                  </a:lnTo>
                  <a:lnTo>
                    <a:pt x="1378" y="6936"/>
                  </a:lnTo>
                  <a:cubicBezTo>
                    <a:pt x="1520" y="6936"/>
                    <a:pt x="1639" y="6816"/>
                    <a:pt x="1639" y="6674"/>
                  </a:cubicBezTo>
                  <a:cubicBezTo>
                    <a:pt x="1639" y="6528"/>
                    <a:pt x="1520" y="6410"/>
                    <a:pt x="1378" y="6410"/>
                  </a:cubicBezTo>
                  <a:lnTo>
                    <a:pt x="540" y="6410"/>
                  </a:lnTo>
                  <a:cubicBezTo>
                    <a:pt x="536" y="6410"/>
                    <a:pt x="531" y="6414"/>
                    <a:pt x="521" y="6414"/>
                  </a:cubicBezTo>
                  <a:lnTo>
                    <a:pt x="521" y="4706"/>
                  </a:lnTo>
                  <a:lnTo>
                    <a:pt x="1936" y="4706"/>
                  </a:lnTo>
                  <a:cubicBezTo>
                    <a:pt x="2078" y="4706"/>
                    <a:pt x="2196" y="4587"/>
                    <a:pt x="2196" y="4441"/>
                  </a:cubicBezTo>
                  <a:cubicBezTo>
                    <a:pt x="2196" y="4299"/>
                    <a:pt x="2078" y="4181"/>
                    <a:pt x="1936" y="4181"/>
                  </a:cubicBezTo>
                  <a:lnTo>
                    <a:pt x="521" y="4181"/>
                  </a:lnTo>
                  <a:lnTo>
                    <a:pt x="521" y="2471"/>
                  </a:lnTo>
                  <a:cubicBezTo>
                    <a:pt x="531" y="2471"/>
                    <a:pt x="536" y="2477"/>
                    <a:pt x="540" y="2477"/>
                  </a:cubicBezTo>
                  <a:lnTo>
                    <a:pt x="1378" y="2477"/>
                  </a:lnTo>
                  <a:cubicBezTo>
                    <a:pt x="1520" y="2477"/>
                    <a:pt x="1639" y="2357"/>
                    <a:pt x="1639" y="2211"/>
                  </a:cubicBezTo>
                  <a:cubicBezTo>
                    <a:pt x="1639" y="2069"/>
                    <a:pt x="1520" y="1951"/>
                    <a:pt x="1378" y="1951"/>
                  </a:cubicBezTo>
                  <a:lnTo>
                    <a:pt x="521" y="1951"/>
                  </a:lnTo>
                  <a:lnTo>
                    <a:pt x="521" y="522"/>
                  </a:lnTo>
                  <a:lnTo>
                    <a:pt x="3906" y="522"/>
                  </a:lnTo>
                  <a:lnTo>
                    <a:pt x="3906" y="13643"/>
                  </a:lnTo>
                  <a:cubicBezTo>
                    <a:pt x="3906" y="13785"/>
                    <a:pt x="4020" y="13903"/>
                    <a:pt x="4166" y="13903"/>
                  </a:cubicBezTo>
                  <a:lnTo>
                    <a:pt x="13207" y="13903"/>
                  </a:lnTo>
                  <a:cubicBezTo>
                    <a:pt x="13349" y="13903"/>
                    <a:pt x="13467" y="13785"/>
                    <a:pt x="13467" y="13643"/>
                  </a:cubicBezTo>
                  <a:cubicBezTo>
                    <a:pt x="13467" y="13496"/>
                    <a:pt x="13349" y="13382"/>
                    <a:pt x="13207" y="13382"/>
                  </a:cubicBezTo>
                  <a:lnTo>
                    <a:pt x="4426" y="13382"/>
                  </a:lnTo>
                  <a:lnTo>
                    <a:pt x="4426" y="261"/>
                  </a:lnTo>
                  <a:cubicBezTo>
                    <a:pt x="4426" y="119"/>
                    <a:pt x="4308" y="0"/>
                    <a:pt x="4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E64F18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13168;p66">
            <a:extLst>
              <a:ext uri="{FF2B5EF4-FFF2-40B4-BE49-F238E27FC236}">
                <a16:creationId xmlns:a16="http://schemas.microsoft.com/office/drawing/2014/main" id="{BBB531D6-56AA-31DA-5567-4547C15CD990}"/>
              </a:ext>
            </a:extLst>
          </p:cNvPr>
          <p:cNvGrpSpPr/>
          <p:nvPr/>
        </p:nvGrpSpPr>
        <p:grpSpPr>
          <a:xfrm>
            <a:off x="6580505" y="4536122"/>
            <a:ext cx="593725" cy="600075"/>
            <a:chOff x="6580505" y="4405630"/>
            <a:chExt cx="593725" cy="600075"/>
          </a:xfrm>
          <a:solidFill>
            <a:srgbClr val="E64F18"/>
          </a:solidFill>
        </p:grpSpPr>
        <p:sp>
          <p:nvSpPr>
            <p:cNvPr id="26" name="Google Shape;13169;p66">
              <a:extLst>
                <a:ext uri="{FF2B5EF4-FFF2-40B4-BE49-F238E27FC236}">
                  <a16:creationId xmlns:a16="http://schemas.microsoft.com/office/drawing/2014/main" id="{2C701A07-50C4-A99A-CD3C-D087D336B2DF}"/>
                </a:ext>
              </a:extLst>
            </p:cNvPr>
            <p:cNvSpPr/>
            <p:nvPr/>
          </p:nvSpPr>
          <p:spPr>
            <a:xfrm>
              <a:off x="6989445" y="4444365"/>
              <a:ext cx="128270" cy="17780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0;p66">
              <a:extLst>
                <a:ext uri="{FF2B5EF4-FFF2-40B4-BE49-F238E27FC236}">
                  <a16:creationId xmlns:a16="http://schemas.microsoft.com/office/drawing/2014/main" id="{E596E5A0-E391-05CC-3110-D87C18E862ED}"/>
                </a:ext>
              </a:extLst>
            </p:cNvPr>
            <p:cNvSpPr/>
            <p:nvPr/>
          </p:nvSpPr>
          <p:spPr>
            <a:xfrm>
              <a:off x="6915150" y="4444365"/>
              <a:ext cx="53975" cy="17780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3171;p66">
              <a:extLst>
                <a:ext uri="{FF2B5EF4-FFF2-40B4-BE49-F238E27FC236}">
                  <a16:creationId xmlns:a16="http://schemas.microsoft.com/office/drawing/2014/main" id="{7D0096D4-3C6A-B3B3-1490-B2EB98876921}"/>
                </a:ext>
              </a:extLst>
            </p:cNvPr>
            <p:cNvSpPr/>
            <p:nvPr/>
          </p:nvSpPr>
          <p:spPr>
            <a:xfrm>
              <a:off x="7082155" y="4483100"/>
              <a:ext cx="34925" cy="17780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3172;p66">
              <a:extLst>
                <a:ext uri="{FF2B5EF4-FFF2-40B4-BE49-F238E27FC236}">
                  <a16:creationId xmlns:a16="http://schemas.microsoft.com/office/drawing/2014/main" id="{0EE8C6F7-969E-E04F-1E1D-A8B3C769B33A}"/>
                </a:ext>
              </a:extLst>
            </p:cNvPr>
            <p:cNvSpPr/>
            <p:nvPr/>
          </p:nvSpPr>
          <p:spPr>
            <a:xfrm>
              <a:off x="6915150" y="4483100"/>
              <a:ext cx="147320" cy="17780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3173;p66">
              <a:extLst>
                <a:ext uri="{FF2B5EF4-FFF2-40B4-BE49-F238E27FC236}">
                  <a16:creationId xmlns:a16="http://schemas.microsoft.com/office/drawing/2014/main" id="{FDF1BB68-67AA-2558-4658-13A88A619D15}"/>
                </a:ext>
              </a:extLst>
            </p:cNvPr>
            <p:cNvSpPr/>
            <p:nvPr/>
          </p:nvSpPr>
          <p:spPr>
            <a:xfrm>
              <a:off x="6859270" y="4405630"/>
              <a:ext cx="314960" cy="179705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3174;p66">
              <a:extLst>
                <a:ext uri="{FF2B5EF4-FFF2-40B4-BE49-F238E27FC236}">
                  <a16:creationId xmlns:a16="http://schemas.microsoft.com/office/drawing/2014/main" id="{029D3A10-8241-7FD7-57C9-095A64993083}"/>
                </a:ext>
              </a:extLst>
            </p:cNvPr>
            <p:cNvSpPr/>
            <p:nvPr/>
          </p:nvSpPr>
          <p:spPr>
            <a:xfrm>
              <a:off x="6635750" y="4863465"/>
              <a:ext cx="128905" cy="17780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3175;p66">
              <a:extLst>
                <a:ext uri="{FF2B5EF4-FFF2-40B4-BE49-F238E27FC236}">
                  <a16:creationId xmlns:a16="http://schemas.microsoft.com/office/drawing/2014/main" id="{37D58AB0-5C3F-90C6-3DA6-AA306FDA7F7F}"/>
                </a:ext>
              </a:extLst>
            </p:cNvPr>
            <p:cNvSpPr/>
            <p:nvPr/>
          </p:nvSpPr>
          <p:spPr>
            <a:xfrm>
              <a:off x="6784340" y="4863465"/>
              <a:ext cx="35560" cy="17780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3176;p66">
              <a:extLst>
                <a:ext uri="{FF2B5EF4-FFF2-40B4-BE49-F238E27FC236}">
                  <a16:creationId xmlns:a16="http://schemas.microsoft.com/office/drawing/2014/main" id="{4D2CFEEE-2346-9069-CE0B-1EA3DCB86A76}"/>
                </a:ext>
              </a:extLst>
            </p:cNvPr>
            <p:cNvSpPr/>
            <p:nvPr/>
          </p:nvSpPr>
          <p:spPr>
            <a:xfrm>
              <a:off x="6635750" y="4902835"/>
              <a:ext cx="35560" cy="17780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3177;p66">
              <a:extLst>
                <a:ext uri="{FF2B5EF4-FFF2-40B4-BE49-F238E27FC236}">
                  <a16:creationId xmlns:a16="http://schemas.microsoft.com/office/drawing/2014/main" id="{1B22917B-5E85-6F08-0EBA-3EDDF1AAC259}"/>
                </a:ext>
              </a:extLst>
            </p:cNvPr>
            <p:cNvSpPr/>
            <p:nvPr/>
          </p:nvSpPr>
          <p:spPr>
            <a:xfrm>
              <a:off x="6692265" y="4902835"/>
              <a:ext cx="128270" cy="17780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3178;p66">
              <a:extLst>
                <a:ext uri="{FF2B5EF4-FFF2-40B4-BE49-F238E27FC236}">
                  <a16:creationId xmlns:a16="http://schemas.microsoft.com/office/drawing/2014/main" id="{9E51FD9D-6476-86F2-03C3-527709DB2479}"/>
                </a:ext>
              </a:extLst>
            </p:cNvPr>
            <p:cNvSpPr/>
            <p:nvPr/>
          </p:nvSpPr>
          <p:spPr>
            <a:xfrm>
              <a:off x="6580505" y="4824730"/>
              <a:ext cx="296545" cy="180975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3179;p66">
              <a:extLst>
                <a:ext uri="{FF2B5EF4-FFF2-40B4-BE49-F238E27FC236}">
                  <a16:creationId xmlns:a16="http://schemas.microsoft.com/office/drawing/2014/main" id="{676E2DDB-B16E-7069-E6A9-6508FAAFE72B}"/>
                </a:ext>
              </a:extLst>
            </p:cNvPr>
            <p:cNvSpPr/>
            <p:nvPr/>
          </p:nvSpPr>
          <p:spPr>
            <a:xfrm>
              <a:off x="7007860" y="4775835"/>
              <a:ext cx="109220" cy="17780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3180;p66">
              <a:extLst>
                <a:ext uri="{FF2B5EF4-FFF2-40B4-BE49-F238E27FC236}">
                  <a16:creationId xmlns:a16="http://schemas.microsoft.com/office/drawing/2014/main" id="{C8C2D48D-7B30-4328-191A-E17E63BF675A}"/>
                </a:ext>
              </a:extLst>
            </p:cNvPr>
            <p:cNvSpPr/>
            <p:nvPr/>
          </p:nvSpPr>
          <p:spPr>
            <a:xfrm>
              <a:off x="6951980" y="4775835"/>
              <a:ext cx="34925" cy="17780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3181;p66">
              <a:extLst>
                <a:ext uri="{FF2B5EF4-FFF2-40B4-BE49-F238E27FC236}">
                  <a16:creationId xmlns:a16="http://schemas.microsoft.com/office/drawing/2014/main" id="{6ACF02A2-4B0D-7261-9273-980289DC3404}"/>
                </a:ext>
              </a:extLst>
            </p:cNvPr>
            <p:cNvSpPr/>
            <p:nvPr/>
          </p:nvSpPr>
          <p:spPr>
            <a:xfrm>
              <a:off x="6896735" y="4737100"/>
              <a:ext cx="277495" cy="140335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3182;p66">
              <a:extLst>
                <a:ext uri="{FF2B5EF4-FFF2-40B4-BE49-F238E27FC236}">
                  <a16:creationId xmlns:a16="http://schemas.microsoft.com/office/drawing/2014/main" id="{8AC91F34-3323-3663-A167-B627B9134B31}"/>
                </a:ext>
              </a:extLst>
            </p:cNvPr>
            <p:cNvSpPr/>
            <p:nvPr/>
          </p:nvSpPr>
          <p:spPr>
            <a:xfrm>
              <a:off x="6635750" y="4599940"/>
              <a:ext cx="128905" cy="17780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3183;p66">
              <a:extLst>
                <a:ext uri="{FF2B5EF4-FFF2-40B4-BE49-F238E27FC236}">
                  <a16:creationId xmlns:a16="http://schemas.microsoft.com/office/drawing/2014/main" id="{D66D787F-8AE3-3883-6AB5-EE6DC36966CF}"/>
                </a:ext>
              </a:extLst>
            </p:cNvPr>
            <p:cNvSpPr/>
            <p:nvPr/>
          </p:nvSpPr>
          <p:spPr>
            <a:xfrm>
              <a:off x="6784975" y="4599940"/>
              <a:ext cx="53975" cy="17780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3184;p66">
              <a:extLst>
                <a:ext uri="{FF2B5EF4-FFF2-40B4-BE49-F238E27FC236}">
                  <a16:creationId xmlns:a16="http://schemas.microsoft.com/office/drawing/2014/main" id="{4E16B26B-5E4A-958A-67AD-51AEB1404823}"/>
                </a:ext>
              </a:extLst>
            </p:cNvPr>
            <p:cNvSpPr/>
            <p:nvPr/>
          </p:nvSpPr>
          <p:spPr>
            <a:xfrm>
              <a:off x="6635750" y="4678045"/>
              <a:ext cx="128905" cy="17780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3185;p66">
              <a:extLst>
                <a:ext uri="{FF2B5EF4-FFF2-40B4-BE49-F238E27FC236}">
                  <a16:creationId xmlns:a16="http://schemas.microsoft.com/office/drawing/2014/main" id="{8BF3DB06-ABC2-D982-D1ED-E8BEC938E9FD}"/>
                </a:ext>
              </a:extLst>
            </p:cNvPr>
            <p:cNvSpPr/>
            <p:nvPr/>
          </p:nvSpPr>
          <p:spPr>
            <a:xfrm>
              <a:off x="6784975" y="4678045"/>
              <a:ext cx="53975" cy="17780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3186;p66">
              <a:extLst>
                <a:ext uri="{FF2B5EF4-FFF2-40B4-BE49-F238E27FC236}">
                  <a16:creationId xmlns:a16="http://schemas.microsoft.com/office/drawing/2014/main" id="{5EA21AAE-9ADD-3AAA-A275-AA257F745469}"/>
                </a:ext>
              </a:extLst>
            </p:cNvPr>
            <p:cNvSpPr/>
            <p:nvPr/>
          </p:nvSpPr>
          <p:spPr>
            <a:xfrm>
              <a:off x="6635750" y="4639310"/>
              <a:ext cx="35560" cy="17780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3187;p66">
              <a:extLst>
                <a:ext uri="{FF2B5EF4-FFF2-40B4-BE49-F238E27FC236}">
                  <a16:creationId xmlns:a16="http://schemas.microsoft.com/office/drawing/2014/main" id="{528E6633-9014-58FB-F98B-40EBB4AE9BE6}"/>
                </a:ext>
              </a:extLst>
            </p:cNvPr>
            <p:cNvSpPr/>
            <p:nvPr/>
          </p:nvSpPr>
          <p:spPr>
            <a:xfrm>
              <a:off x="6692265" y="4639310"/>
              <a:ext cx="147320" cy="17780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3188;p66">
              <a:extLst>
                <a:ext uri="{FF2B5EF4-FFF2-40B4-BE49-F238E27FC236}">
                  <a16:creationId xmlns:a16="http://schemas.microsoft.com/office/drawing/2014/main" id="{B4467419-D714-19B6-D9EC-4D7D4D0CEDBC}"/>
                </a:ext>
              </a:extLst>
            </p:cNvPr>
            <p:cNvSpPr/>
            <p:nvPr/>
          </p:nvSpPr>
          <p:spPr>
            <a:xfrm>
              <a:off x="6580505" y="4561205"/>
              <a:ext cx="314960" cy="219710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12644;p66">
            <a:extLst>
              <a:ext uri="{FF2B5EF4-FFF2-40B4-BE49-F238E27FC236}">
                <a16:creationId xmlns:a16="http://schemas.microsoft.com/office/drawing/2014/main" id="{E789789D-D2A5-0A52-36E7-E77956C24D28}"/>
              </a:ext>
            </a:extLst>
          </p:cNvPr>
          <p:cNvSpPr/>
          <p:nvPr/>
        </p:nvSpPr>
        <p:spPr>
          <a:xfrm>
            <a:off x="985520" y="4467542"/>
            <a:ext cx="581660" cy="593725"/>
          </a:xfrm>
          <a:custGeom>
            <a:avLst/>
            <a:gdLst/>
            <a:ahLst/>
            <a:cxnLst/>
            <a:rect l="l" t="t" r="r" b="b"/>
            <a:pathLst>
              <a:path w="11538" h="8871" extrusionOk="0">
                <a:moveTo>
                  <a:pt x="9728" y="2703"/>
                </a:moveTo>
                <a:cubicBezTo>
                  <a:pt x="10049" y="2703"/>
                  <a:pt x="10287" y="2917"/>
                  <a:pt x="10287" y="3167"/>
                </a:cubicBezTo>
                <a:lnTo>
                  <a:pt x="10287" y="3203"/>
                </a:lnTo>
                <a:cubicBezTo>
                  <a:pt x="10121" y="3120"/>
                  <a:pt x="9930" y="3096"/>
                  <a:pt x="9728" y="3096"/>
                </a:cubicBezTo>
                <a:cubicBezTo>
                  <a:pt x="9537" y="3096"/>
                  <a:pt x="9347" y="3143"/>
                  <a:pt x="9180" y="3203"/>
                </a:cubicBezTo>
                <a:lnTo>
                  <a:pt x="9180" y="3167"/>
                </a:lnTo>
                <a:cubicBezTo>
                  <a:pt x="9180" y="2917"/>
                  <a:pt x="9430" y="2703"/>
                  <a:pt x="9728" y="2703"/>
                </a:cubicBezTo>
                <a:close/>
                <a:moveTo>
                  <a:pt x="9728" y="3405"/>
                </a:moveTo>
                <a:cubicBezTo>
                  <a:pt x="10347" y="3405"/>
                  <a:pt x="10835" y="3893"/>
                  <a:pt x="10835" y="4513"/>
                </a:cubicBezTo>
                <a:cubicBezTo>
                  <a:pt x="10835" y="4632"/>
                  <a:pt x="10811" y="4751"/>
                  <a:pt x="10775" y="4846"/>
                </a:cubicBezTo>
                <a:cubicBezTo>
                  <a:pt x="10299" y="4358"/>
                  <a:pt x="9454" y="4167"/>
                  <a:pt x="9406" y="4167"/>
                </a:cubicBezTo>
                <a:cubicBezTo>
                  <a:pt x="9392" y="4160"/>
                  <a:pt x="9377" y="4157"/>
                  <a:pt x="9362" y="4157"/>
                </a:cubicBezTo>
                <a:cubicBezTo>
                  <a:pt x="9325" y="4157"/>
                  <a:pt x="9285" y="4174"/>
                  <a:pt x="9251" y="4191"/>
                </a:cubicBezTo>
                <a:cubicBezTo>
                  <a:pt x="9216" y="4227"/>
                  <a:pt x="9192" y="4274"/>
                  <a:pt x="9192" y="4334"/>
                </a:cubicBezTo>
                <a:cubicBezTo>
                  <a:pt x="9192" y="4334"/>
                  <a:pt x="9180" y="4441"/>
                  <a:pt x="9061" y="4572"/>
                </a:cubicBezTo>
                <a:cubicBezTo>
                  <a:pt x="9001" y="4632"/>
                  <a:pt x="9001" y="4751"/>
                  <a:pt x="9061" y="4810"/>
                </a:cubicBezTo>
                <a:cubicBezTo>
                  <a:pt x="9091" y="4840"/>
                  <a:pt x="9135" y="4855"/>
                  <a:pt x="9180" y="4855"/>
                </a:cubicBezTo>
                <a:cubicBezTo>
                  <a:pt x="9225" y="4855"/>
                  <a:pt x="9269" y="4840"/>
                  <a:pt x="9299" y="4810"/>
                </a:cubicBezTo>
                <a:cubicBezTo>
                  <a:pt x="9394" y="4715"/>
                  <a:pt x="9454" y="4608"/>
                  <a:pt x="9478" y="4536"/>
                </a:cubicBezTo>
                <a:cubicBezTo>
                  <a:pt x="9763" y="4632"/>
                  <a:pt x="10359" y="4834"/>
                  <a:pt x="10621" y="5203"/>
                </a:cubicBezTo>
                <a:cubicBezTo>
                  <a:pt x="10561" y="5668"/>
                  <a:pt x="10192" y="5977"/>
                  <a:pt x="9728" y="5977"/>
                </a:cubicBezTo>
                <a:cubicBezTo>
                  <a:pt x="9251" y="5977"/>
                  <a:pt x="8870" y="5620"/>
                  <a:pt x="8823" y="5167"/>
                </a:cubicBezTo>
                <a:cubicBezTo>
                  <a:pt x="8823" y="5132"/>
                  <a:pt x="8811" y="5120"/>
                  <a:pt x="8799" y="5084"/>
                </a:cubicBezTo>
                <a:cubicBezTo>
                  <a:pt x="8692" y="4906"/>
                  <a:pt x="8632" y="4715"/>
                  <a:pt x="8632" y="4513"/>
                </a:cubicBezTo>
                <a:cubicBezTo>
                  <a:pt x="8632" y="3893"/>
                  <a:pt x="9120" y="3405"/>
                  <a:pt x="9728" y="3405"/>
                </a:cubicBezTo>
                <a:close/>
                <a:moveTo>
                  <a:pt x="3048" y="3405"/>
                </a:moveTo>
                <a:lnTo>
                  <a:pt x="3048" y="4108"/>
                </a:lnTo>
                <a:cubicBezTo>
                  <a:pt x="3048" y="4227"/>
                  <a:pt x="3024" y="4334"/>
                  <a:pt x="2977" y="4429"/>
                </a:cubicBezTo>
                <a:lnTo>
                  <a:pt x="2882" y="4608"/>
                </a:lnTo>
                <a:cubicBezTo>
                  <a:pt x="2870" y="4644"/>
                  <a:pt x="2870" y="4655"/>
                  <a:pt x="2870" y="4691"/>
                </a:cubicBezTo>
                <a:lnTo>
                  <a:pt x="2870" y="5048"/>
                </a:lnTo>
                <a:cubicBezTo>
                  <a:pt x="2870" y="5298"/>
                  <a:pt x="2763" y="5537"/>
                  <a:pt x="2584" y="5703"/>
                </a:cubicBezTo>
                <a:cubicBezTo>
                  <a:pt x="2413" y="5885"/>
                  <a:pt x="2203" y="5981"/>
                  <a:pt x="1989" y="5981"/>
                </a:cubicBezTo>
                <a:cubicBezTo>
                  <a:pt x="1965" y="5981"/>
                  <a:pt x="1941" y="5979"/>
                  <a:pt x="1917" y="5977"/>
                </a:cubicBezTo>
                <a:cubicBezTo>
                  <a:pt x="1429" y="5965"/>
                  <a:pt x="1024" y="5537"/>
                  <a:pt x="1024" y="5013"/>
                </a:cubicBezTo>
                <a:lnTo>
                  <a:pt x="1024" y="4703"/>
                </a:lnTo>
                <a:cubicBezTo>
                  <a:pt x="1024" y="4667"/>
                  <a:pt x="1024" y="4644"/>
                  <a:pt x="1012" y="4632"/>
                </a:cubicBezTo>
                <a:lnTo>
                  <a:pt x="905" y="4417"/>
                </a:lnTo>
                <a:cubicBezTo>
                  <a:pt x="858" y="4346"/>
                  <a:pt x="846" y="4251"/>
                  <a:pt x="846" y="4167"/>
                </a:cubicBezTo>
                <a:lnTo>
                  <a:pt x="846" y="4144"/>
                </a:lnTo>
                <a:cubicBezTo>
                  <a:pt x="846" y="3751"/>
                  <a:pt x="1179" y="3405"/>
                  <a:pt x="1596" y="3405"/>
                </a:cubicBezTo>
                <a:close/>
                <a:moveTo>
                  <a:pt x="5763" y="322"/>
                </a:moveTo>
                <a:cubicBezTo>
                  <a:pt x="6358" y="322"/>
                  <a:pt x="6870" y="536"/>
                  <a:pt x="7263" y="905"/>
                </a:cubicBezTo>
                <a:cubicBezTo>
                  <a:pt x="7668" y="1298"/>
                  <a:pt x="7882" y="1858"/>
                  <a:pt x="7942" y="2524"/>
                </a:cubicBezTo>
                <a:cubicBezTo>
                  <a:pt x="8085" y="4346"/>
                  <a:pt x="8227" y="5346"/>
                  <a:pt x="8287" y="5703"/>
                </a:cubicBezTo>
                <a:lnTo>
                  <a:pt x="8287" y="5715"/>
                </a:lnTo>
                <a:cubicBezTo>
                  <a:pt x="8108" y="5834"/>
                  <a:pt x="7763" y="6025"/>
                  <a:pt x="7215" y="6179"/>
                </a:cubicBezTo>
                <a:lnTo>
                  <a:pt x="6930" y="6060"/>
                </a:lnTo>
                <a:cubicBezTo>
                  <a:pt x="6858" y="6025"/>
                  <a:pt x="6811" y="5953"/>
                  <a:pt x="6811" y="5882"/>
                </a:cubicBezTo>
                <a:lnTo>
                  <a:pt x="6811" y="5298"/>
                </a:lnTo>
                <a:cubicBezTo>
                  <a:pt x="7370" y="4941"/>
                  <a:pt x="7727" y="4334"/>
                  <a:pt x="7727" y="3632"/>
                </a:cubicBezTo>
                <a:lnTo>
                  <a:pt x="7727" y="3322"/>
                </a:lnTo>
                <a:cubicBezTo>
                  <a:pt x="7727" y="3108"/>
                  <a:pt x="7632" y="2917"/>
                  <a:pt x="7489" y="2786"/>
                </a:cubicBezTo>
                <a:cubicBezTo>
                  <a:pt x="7144" y="2489"/>
                  <a:pt x="6370" y="1965"/>
                  <a:pt x="5025" y="1834"/>
                </a:cubicBezTo>
                <a:cubicBezTo>
                  <a:pt x="5015" y="1831"/>
                  <a:pt x="5005" y="1830"/>
                  <a:pt x="4995" y="1830"/>
                </a:cubicBezTo>
                <a:cubicBezTo>
                  <a:pt x="4920" y="1830"/>
                  <a:pt x="4846" y="1903"/>
                  <a:pt x="4846" y="1977"/>
                </a:cubicBezTo>
                <a:cubicBezTo>
                  <a:pt x="4834" y="2072"/>
                  <a:pt x="4906" y="2155"/>
                  <a:pt x="5001" y="2155"/>
                </a:cubicBezTo>
                <a:cubicBezTo>
                  <a:pt x="6251" y="2274"/>
                  <a:pt x="6954" y="2750"/>
                  <a:pt x="7263" y="3024"/>
                </a:cubicBezTo>
                <a:cubicBezTo>
                  <a:pt x="7335" y="3096"/>
                  <a:pt x="7382" y="3179"/>
                  <a:pt x="7382" y="3298"/>
                </a:cubicBezTo>
                <a:lnTo>
                  <a:pt x="7382" y="3620"/>
                </a:lnTo>
                <a:cubicBezTo>
                  <a:pt x="7382" y="4525"/>
                  <a:pt x="6632" y="5251"/>
                  <a:pt x="5739" y="5251"/>
                </a:cubicBezTo>
                <a:cubicBezTo>
                  <a:pt x="4846" y="5251"/>
                  <a:pt x="4108" y="4513"/>
                  <a:pt x="4108" y="3620"/>
                </a:cubicBezTo>
                <a:lnTo>
                  <a:pt x="4108" y="3465"/>
                </a:lnTo>
                <a:cubicBezTo>
                  <a:pt x="4108" y="3405"/>
                  <a:pt x="4132" y="3346"/>
                  <a:pt x="4191" y="3298"/>
                </a:cubicBezTo>
                <a:cubicBezTo>
                  <a:pt x="4406" y="3179"/>
                  <a:pt x="4691" y="2965"/>
                  <a:pt x="4822" y="2572"/>
                </a:cubicBezTo>
                <a:cubicBezTo>
                  <a:pt x="4846" y="2489"/>
                  <a:pt x="4810" y="2393"/>
                  <a:pt x="4715" y="2369"/>
                </a:cubicBezTo>
                <a:cubicBezTo>
                  <a:pt x="4696" y="2361"/>
                  <a:pt x="4676" y="2357"/>
                  <a:pt x="4657" y="2357"/>
                </a:cubicBezTo>
                <a:cubicBezTo>
                  <a:pt x="4592" y="2357"/>
                  <a:pt x="4531" y="2401"/>
                  <a:pt x="4513" y="2465"/>
                </a:cubicBezTo>
                <a:cubicBezTo>
                  <a:pt x="4417" y="2750"/>
                  <a:pt x="4191" y="2917"/>
                  <a:pt x="4048" y="3024"/>
                </a:cubicBezTo>
                <a:cubicBezTo>
                  <a:pt x="3882" y="3108"/>
                  <a:pt x="3775" y="3286"/>
                  <a:pt x="3775" y="3465"/>
                </a:cubicBezTo>
                <a:lnTo>
                  <a:pt x="3775" y="3620"/>
                </a:lnTo>
                <a:cubicBezTo>
                  <a:pt x="3775" y="4310"/>
                  <a:pt x="4132" y="4929"/>
                  <a:pt x="4691" y="5287"/>
                </a:cubicBezTo>
                <a:lnTo>
                  <a:pt x="4691" y="5858"/>
                </a:lnTo>
                <a:cubicBezTo>
                  <a:pt x="4691" y="5941"/>
                  <a:pt x="4644" y="6013"/>
                  <a:pt x="4572" y="6037"/>
                </a:cubicBezTo>
                <a:lnTo>
                  <a:pt x="4287" y="6156"/>
                </a:lnTo>
                <a:cubicBezTo>
                  <a:pt x="3739" y="6013"/>
                  <a:pt x="3394" y="5822"/>
                  <a:pt x="3227" y="5715"/>
                </a:cubicBezTo>
                <a:lnTo>
                  <a:pt x="3227" y="5703"/>
                </a:lnTo>
                <a:cubicBezTo>
                  <a:pt x="3286" y="5346"/>
                  <a:pt x="3441" y="4346"/>
                  <a:pt x="3572" y="2524"/>
                </a:cubicBezTo>
                <a:cubicBezTo>
                  <a:pt x="3620" y="1858"/>
                  <a:pt x="3858" y="1310"/>
                  <a:pt x="4251" y="905"/>
                </a:cubicBezTo>
                <a:cubicBezTo>
                  <a:pt x="4644" y="524"/>
                  <a:pt x="5168" y="322"/>
                  <a:pt x="5763" y="322"/>
                </a:cubicBezTo>
                <a:close/>
                <a:moveTo>
                  <a:pt x="2917" y="5870"/>
                </a:moveTo>
                <a:cubicBezTo>
                  <a:pt x="2941" y="5929"/>
                  <a:pt x="2989" y="5977"/>
                  <a:pt x="3036" y="6013"/>
                </a:cubicBezTo>
                <a:cubicBezTo>
                  <a:pt x="3167" y="6096"/>
                  <a:pt x="3417" y="6251"/>
                  <a:pt x="3810" y="6382"/>
                </a:cubicBezTo>
                <a:lnTo>
                  <a:pt x="3334" y="6596"/>
                </a:lnTo>
                <a:lnTo>
                  <a:pt x="2798" y="6441"/>
                </a:lnTo>
                <a:cubicBezTo>
                  <a:pt x="2667" y="6394"/>
                  <a:pt x="2667" y="6382"/>
                  <a:pt x="2667" y="6358"/>
                </a:cubicBezTo>
                <a:lnTo>
                  <a:pt x="2667" y="6120"/>
                </a:lnTo>
                <a:cubicBezTo>
                  <a:pt x="2727" y="6072"/>
                  <a:pt x="2763" y="6025"/>
                  <a:pt x="2822" y="5977"/>
                </a:cubicBezTo>
                <a:cubicBezTo>
                  <a:pt x="2858" y="5953"/>
                  <a:pt x="2882" y="5906"/>
                  <a:pt x="2917" y="5870"/>
                </a:cubicBezTo>
                <a:close/>
                <a:moveTo>
                  <a:pt x="8620" y="5620"/>
                </a:moveTo>
                <a:cubicBezTo>
                  <a:pt x="8704" y="5822"/>
                  <a:pt x="8859" y="5977"/>
                  <a:pt x="9037" y="6096"/>
                </a:cubicBezTo>
                <a:lnTo>
                  <a:pt x="9037" y="6453"/>
                </a:lnTo>
                <a:lnTo>
                  <a:pt x="9013" y="6453"/>
                </a:lnTo>
                <a:lnTo>
                  <a:pt x="8478" y="6739"/>
                </a:lnTo>
                <a:cubicBezTo>
                  <a:pt x="8478" y="6739"/>
                  <a:pt x="8466" y="6739"/>
                  <a:pt x="8466" y="6727"/>
                </a:cubicBezTo>
                <a:lnTo>
                  <a:pt x="7692" y="6382"/>
                </a:lnTo>
                <a:cubicBezTo>
                  <a:pt x="8061" y="6251"/>
                  <a:pt x="8335" y="6096"/>
                  <a:pt x="8466" y="6013"/>
                </a:cubicBezTo>
                <a:cubicBezTo>
                  <a:pt x="8585" y="5941"/>
                  <a:pt x="8644" y="5798"/>
                  <a:pt x="8620" y="5656"/>
                </a:cubicBezTo>
                <a:lnTo>
                  <a:pt x="8620" y="5620"/>
                </a:lnTo>
                <a:close/>
                <a:moveTo>
                  <a:pt x="2322" y="6263"/>
                </a:moveTo>
                <a:lnTo>
                  <a:pt x="2322" y="6334"/>
                </a:lnTo>
                <a:cubicBezTo>
                  <a:pt x="2322" y="6370"/>
                  <a:pt x="2322" y="6418"/>
                  <a:pt x="2334" y="6441"/>
                </a:cubicBezTo>
                <a:lnTo>
                  <a:pt x="1929" y="6834"/>
                </a:lnTo>
                <a:lnTo>
                  <a:pt x="1548" y="6441"/>
                </a:lnTo>
                <a:cubicBezTo>
                  <a:pt x="1560" y="6418"/>
                  <a:pt x="1560" y="6382"/>
                  <a:pt x="1560" y="6334"/>
                </a:cubicBezTo>
                <a:lnTo>
                  <a:pt x="1560" y="6263"/>
                </a:lnTo>
                <a:cubicBezTo>
                  <a:pt x="1667" y="6299"/>
                  <a:pt x="1786" y="6322"/>
                  <a:pt x="1905" y="6322"/>
                </a:cubicBezTo>
                <a:lnTo>
                  <a:pt x="1953" y="6322"/>
                </a:lnTo>
                <a:cubicBezTo>
                  <a:pt x="2084" y="6322"/>
                  <a:pt x="2203" y="6310"/>
                  <a:pt x="2322" y="6263"/>
                </a:cubicBezTo>
                <a:close/>
                <a:moveTo>
                  <a:pt x="10109" y="6275"/>
                </a:moveTo>
                <a:lnTo>
                  <a:pt x="10109" y="6453"/>
                </a:lnTo>
                <a:cubicBezTo>
                  <a:pt x="10109" y="6513"/>
                  <a:pt x="10121" y="6572"/>
                  <a:pt x="10144" y="6620"/>
                </a:cubicBezTo>
                <a:lnTo>
                  <a:pt x="10002" y="6775"/>
                </a:lnTo>
                <a:cubicBezTo>
                  <a:pt x="9924" y="6840"/>
                  <a:pt x="9832" y="6873"/>
                  <a:pt x="9740" y="6873"/>
                </a:cubicBezTo>
                <a:cubicBezTo>
                  <a:pt x="9647" y="6873"/>
                  <a:pt x="9555" y="6840"/>
                  <a:pt x="9478" y="6775"/>
                </a:cubicBezTo>
                <a:lnTo>
                  <a:pt x="9311" y="6620"/>
                </a:lnTo>
                <a:cubicBezTo>
                  <a:pt x="9347" y="6572"/>
                  <a:pt x="9359" y="6513"/>
                  <a:pt x="9359" y="6453"/>
                </a:cubicBezTo>
                <a:lnTo>
                  <a:pt x="9359" y="6275"/>
                </a:lnTo>
                <a:cubicBezTo>
                  <a:pt x="9478" y="6310"/>
                  <a:pt x="9597" y="6334"/>
                  <a:pt x="9728" y="6334"/>
                </a:cubicBezTo>
                <a:cubicBezTo>
                  <a:pt x="9859" y="6334"/>
                  <a:pt x="9978" y="6322"/>
                  <a:pt x="10109" y="6275"/>
                </a:cubicBezTo>
                <a:close/>
                <a:moveTo>
                  <a:pt x="6501" y="5477"/>
                </a:moveTo>
                <a:lnTo>
                  <a:pt x="6501" y="5882"/>
                </a:lnTo>
                <a:cubicBezTo>
                  <a:pt x="6501" y="6084"/>
                  <a:pt x="6620" y="6275"/>
                  <a:pt x="6811" y="6370"/>
                </a:cubicBezTo>
                <a:lnTo>
                  <a:pt x="7073" y="6477"/>
                </a:lnTo>
                <a:cubicBezTo>
                  <a:pt x="6799" y="6953"/>
                  <a:pt x="6299" y="7263"/>
                  <a:pt x="5739" y="7263"/>
                </a:cubicBezTo>
                <a:cubicBezTo>
                  <a:pt x="5191" y="7263"/>
                  <a:pt x="4691" y="6953"/>
                  <a:pt x="4453" y="6477"/>
                </a:cubicBezTo>
                <a:lnTo>
                  <a:pt x="4703" y="6370"/>
                </a:lnTo>
                <a:cubicBezTo>
                  <a:pt x="4894" y="6275"/>
                  <a:pt x="5013" y="6084"/>
                  <a:pt x="5013" y="5882"/>
                </a:cubicBezTo>
                <a:lnTo>
                  <a:pt x="5013" y="5477"/>
                </a:lnTo>
                <a:cubicBezTo>
                  <a:pt x="5239" y="5560"/>
                  <a:pt x="5489" y="5620"/>
                  <a:pt x="5763" y="5620"/>
                </a:cubicBezTo>
                <a:cubicBezTo>
                  <a:pt x="6025" y="5620"/>
                  <a:pt x="6263" y="5584"/>
                  <a:pt x="6501" y="5477"/>
                </a:cubicBezTo>
                <a:close/>
                <a:moveTo>
                  <a:pt x="5763" y="0"/>
                </a:moveTo>
                <a:cubicBezTo>
                  <a:pt x="5072" y="0"/>
                  <a:pt x="4465" y="238"/>
                  <a:pt x="4013" y="679"/>
                </a:cubicBezTo>
                <a:cubicBezTo>
                  <a:pt x="3560" y="1131"/>
                  <a:pt x="3286" y="1774"/>
                  <a:pt x="3239" y="2512"/>
                </a:cubicBezTo>
                <a:cubicBezTo>
                  <a:pt x="3227" y="2703"/>
                  <a:pt x="3215" y="2905"/>
                  <a:pt x="3203" y="3084"/>
                </a:cubicBezTo>
                <a:lnTo>
                  <a:pt x="1608" y="3084"/>
                </a:lnTo>
                <a:cubicBezTo>
                  <a:pt x="1012" y="3084"/>
                  <a:pt x="536" y="3560"/>
                  <a:pt x="536" y="4155"/>
                </a:cubicBezTo>
                <a:lnTo>
                  <a:pt x="536" y="4167"/>
                </a:lnTo>
                <a:cubicBezTo>
                  <a:pt x="536" y="4298"/>
                  <a:pt x="560" y="4453"/>
                  <a:pt x="619" y="4572"/>
                </a:cubicBezTo>
                <a:lnTo>
                  <a:pt x="715" y="4751"/>
                </a:lnTo>
                <a:lnTo>
                  <a:pt x="715" y="5025"/>
                </a:lnTo>
                <a:cubicBezTo>
                  <a:pt x="715" y="5465"/>
                  <a:pt x="941" y="5858"/>
                  <a:pt x="1262" y="6096"/>
                </a:cubicBezTo>
                <a:lnTo>
                  <a:pt x="1262" y="6334"/>
                </a:lnTo>
                <a:cubicBezTo>
                  <a:pt x="1262" y="6370"/>
                  <a:pt x="1250" y="6394"/>
                  <a:pt x="1215" y="6418"/>
                </a:cubicBezTo>
                <a:lnTo>
                  <a:pt x="524" y="6608"/>
                </a:lnTo>
                <a:cubicBezTo>
                  <a:pt x="226" y="6691"/>
                  <a:pt x="0" y="6977"/>
                  <a:pt x="0" y="7287"/>
                </a:cubicBezTo>
                <a:lnTo>
                  <a:pt x="0" y="8692"/>
                </a:lnTo>
                <a:cubicBezTo>
                  <a:pt x="0" y="8775"/>
                  <a:pt x="72" y="8858"/>
                  <a:pt x="167" y="8858"/>
                </a:cubicBezTo>
                <a:cubicBezTo>
                  <a:pt x="250" y="8858"/>
                  <a:pt x="322" y="8775"/>
                  <a:pt x="322" y="8692"/>
                </a:cubicBezTo>
                <a:lnTo>
                  <a:pt x="322" y="7287"/>
                </a:lnTo>
                <a:cubicBezTo>
                  <a:pt x="322" y="7132"/>
                  <a:pt x="441" y="6977"/>
                  <a:pt x="596" y="6930"/>
                </a:cubicBezTo>
                <a:lnTo>
                  <a:pt x="1298" y="6739"/>
                </a:lnTo>
                <a:cubicBezTo>
                  <a:pt x="1322" y="6739"/>
                  <a:pt x="1334" y="6727"/>
                  <a:pt x="1369" y="6715"/>
                </a:cubicBezTo>
                <a:lnTo>
                  <a:pt x="1798" y="7144"/>
                </a:lnTo>
                <a:lnTo>
                  <a:pt x="1798" y="8704"/>
                </a:lnTo>
                <a:cubicBezTo>
                  <a:pt x="1798" y="8799"/>
                  <a:pt x="1870" y="8870"/>
                  <a:pt x="1965" y="8870"/>
                </a:cubicBezTo>
                <a:cubicBezTo>
                  <a:pt x="2048" y="8870"/>
                  <a:pt x="2131" y="8799"/>
                  <a:pt x="2131" y="8704"/>
                </a:cubicBezTo>
                <a:lnTo>
                  <a:pt x="2131" y="7144"/>
                </a:lnTo>
                <a:lnTo>
                  <a:pt x="2560" y="6715"/>
                </a:lnTo>
                <a:cubicBezTo>
                  <a:pt x="2620" y="6739"/>
                  <a:pt x="2679" y="6751"/>
                  <a:pt x="2727" y="6775"/>
                </a:cubicBezTo>
                <a:lnTo>
                  <a:pt x="2905" y="6811"/>
                </a:lnTo>
                <a:cubicBezTo>
                  <a:pt x="2667" y="6977"/>
                  <a:pt x="2524" y="7251"/>
                  <a:pt x="2524" y="7549"/>
                </a:cubicBezTo>
                <a:lnTo>
                  <a:pt x="2524" y="8704"/>
                </a:lnTo>
                <a:cubicBezTo>
                  <a:pt x="2524" y="8799"/>
                  <a:pt x="2608" y="8870"/>
                  <a:pt x="2691" y="8870"/>
                </a:cubicBezTo>
                <a:cubicBezTo>
                  <a:pt x="2786" y="8870"/>
                  <a:pt x="2858" y="8799"/>
                  <a:pt x="2858" y="8704"/>
                </a:cubicBezTo>
                <a:lnTo>
                  <a:pt x="2858" y="7549"/>
                </a:lnTo>
                <a:cubicBezTo>
                  <a:pt x="2858" y="7322"/>
                  <a:pt x="2989" y="7132"/>
                  <a:pt x="3179" y="7037"/>
                </a:cubicBezTo>
                <a:lnTo>
                  <a:pt x="4156" y="6608"/>
                </a:lnTo>
                <a:cubicBezTo>
                  <a:pt x="4453" y="7215"/>
                  <a:pt x="5072" y="7608"/>
                  <a:pt x="5763" y="7608"/>
                </a:cubicBezTo>
                <a:cubicBezTo>
                  <a:pt x="6442" y="7608"/>
                  <a:pt x="7073" y="7215"/>
                  <a:pt x="7370" y="6608"/>
                </a:cubicBezTo>
                <a:lnTo>
                  <a:pt x="8335" y="7037"/>
                </a:lnTo>
                <a:cubicBezTo>
                  <a:pt x="8537" y="7132"/>
                  <a:pt x="8656" y="7322"/>
                  <a:pt x="8656" y="7549"/>
                </a:cubicBezTo>
                <a:lnTo>
                  <a:pt x="8656" y="8704"/>
                </a:lnTo>
                <a:cubicBezTo>
                  <a:pt x="8656" y="8799"/>
                  <a:pt x="8739" y="8870"/>
                  <a:pt x="8823" y="8870"/>
                </a:cubicBezTo>
                <a:cubicBezTo>
                  <a:pt x="8918" y="8870"/>
                  <a:pt x="8989" y="8799"/>
                  <a:pt x="8989" y="8704"/>
                </a:cubicBezTo>
                <a:lnTo>
                  <a:pt x="8989" y="7549"/>
                </a:lnTo>
                <a:cubicBezTo>
                  <a:pt x="8989" y="7322"/>
                  <a:pt x="8918" y="7132"/>
                  <a:pt x="8775" y="6965"/>
                </a:cubicBezTo>
                <a:lnTo>
                  <a:pt x="9049" y="6834"/>
                </a:lnTo>
                <a:lnTo>
                  <a:pt x="9240" y="7025"/>
                </a:lnTo>
                <a:cubicBezTo>
                  <a:pt x="9370" y="7156"/>
                  <a:pt x="9549" y="7215"/>
                  <a:pt x="9728" y="7215"/>
                </a:cubicBezTo>
                <a:cubicBezTo>
                  <a:pt x="9906" y="7215"/>
                  <a:pt x="10085" y="7156"/>
                  <a:pt x="10228" y="7025"/>
                </a:cubicBezTo>
                <a:lnTo>
                  <a:pt x="10418" y="6834"/>
                </a:lnTo>
                <a:lnTo>
                  <a:pt x="10978" y="7108"/>
                </a:lnTo>
                <a:cubicBezTo>
                  <a:pt x="11121" y="7168"/>
                  <a:pt x="11192" y="7311"/>
                  <a:pt x="11192" y="7442"/>
                </a:cubicBezTo>
                <a:lnTo>
                  <a:pt x="11192" y="8692"/>
                </a:lnTo>
                <a:cubicBezTo>
                  <a:pt x="11192" y="8775"/>
                  <a:pt x="11264" y="8858"/>
                  <a:pt x="11359" y="8858"/>
                </a:cubicBezTo>
                <a:cubicBezTo>
                  <a:pt x="11442" y="8858"/>
                  <a:pt x="11514" y="8775"/>
                  <a:pt x="11514" y="8692"/>
                </a:cubicBezTo>
                <a:lnTo>
                  <a:pt x="11514" y="7442"/>
                </a:lnTo>
                <a:cubicBezTo>
                  <a:pt x="11537" y="7168"/>
                  <a:pt x="11383" y="6930"/>
                  <a:pt x="11145" y="6799"/>
                </a:cubicBezTo>
                <a:lnTo>
                  <a:pt x="10466" y="6453"/>
                </a:lnTo>
                <a:lnTo>
                  <a:pt x="10466" y="6441"/>
                </a:lnTo>
                <a:lnTo>
                  <a:pt x="10466" y="6096"/>
                </a:lnTo>
                <a:cubicBezTo>
                  <a:pt x="10740" y="5906"/>
                  <a:pt x="10942" y="5596"/>
                  <a:pt x="11002" y="5239"/>
                </a:cubicBezTo>
                <a:cubicBezTo>
                  <a:pt x="11133" y="5013"/>
                  <a:pt x="11192" y="4775"/>
                  <a:pt x="11192" y="4525"/>
                </a:cubicBezTo>
                <a:cubicBezTo>
                  <a:pt x="11192" y="4048"/>
                  <a:pt x="10966" y="3632"/>
                  <a:pt x="10609" y="3382"/>
                </a:cubicBezTo>
                <a:cubicBezTo>
                  <a:pt x="10621" y="3298"/>
                  <a:pt x="10644" y="3239"/>
                  <a:pt x="10644" y="3167"/>
                </a:cubicBezTo>
                <a:cubicBezTo>
                  <a:pt x="10644" y="2727"/>
                  <a:pt x="10240" y="2369"/>
                  <a:pt x="9751" y="2369"/>
                </a:cubicBezTo>
                <a:cubicBezTo>
                  <a:pt x="9251" y="2369"/>
                  <a:pt x="8859" y="2727"/>
                  <a:pt x="8859" y="3167"/>
                </a:cubicBezTo>
                <a:cubicBezTo>
                  <a:pt x="8859" y="3239"/>
                  <a:pt x="8870" y="3322"/>
                  <a:pt x="8882" y="3382"/>
                </a:cubicBezTo>
                <a:cubicBezTo>
                  <a:pt x="8680" y="3536"/>
                  <a:pt x="8513" y="3751"/>
                  <a:pt x="8406" y="3989"/>
                </a:cubicBezTo>
                <a:cubicBezTo>
                  <a:pt x="8358" y="3572"/>
                  <a:pt x="8323" y="3084"/>
                  <a:pt x="8275" y="2512"/>
                </a:cubicBezTo>
                <a:cubicBezTo>
                  <a:pt x="8216" y="1774"/>
                  <a:pt x="7942" y="1131"/>
                  <a:pt x="7501" y="679"/>
                </a:cubicBezTo>
                <a:cubicBezTo>
                  <a:pt x="7049" y="238"/>
                  <a:pt x="6442" y="0"/>
                  <a:pt x="5763" y="0"/>
                </a:cubicBezTo>
                <a:close/>
              </a:path>
            </a:pathLst>
          </a:custGeom>
          <a:solidFill>
            <a:srgbClr val="E64F1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10" latinLnBrk="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E9C1F73-F269-289A-B834-2F8BFA7C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5" y="25374"/>
            <a:ext cx="8543925" cy="71278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프로젝트 수행 절차 및 방법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OCR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54D8584-24DC-277E-047D-9D4887A7B003}"/>
              </a:ext>
            </a:extLst>
          </p:cNvPr>
          <p:cNvCxnSpPr>
            <a:cxnSpLocks/>
          </p:cNvCxnSpPr>
          <p:nvPr/>
        </p:nvCxnSpPr>
        <p:spPr>
          <a:xfrm>
            <a:off x="543354" y="623858"/>
            <a:ext cx="4807579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1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4960" y="25400"/>
            <a:ext cx="8544560" cy="71310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spcBef>
                <a:spcPct val="0"/>
              </a:spcBef>
              <a:buFontTx/>
              <a:buNone/>
            </a:pPr>
            <a:r>
              <a:rPr lang="en-US" altLang="ko-KR" sz="2400" b="1" spc="-9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4. </a:t>
            </a:r>
            <a:r>
              <a:rPr lang="ko-KR" altLang="en-US" sz="2400" b="1" spc="-9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프로젝트 수행 결과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ko-KR" altLang="en-US" sz="2400" b="1" spc="-9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OCR</a:t>
            </a:r>
            <a:endParaRPr lang="ko-KR" altLang="en-US" sz="2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62C1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13F13F-AE72-E20F-CBC0-367A86A96FA1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3746218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Google Shape;798;p33"/>
          <p:cNvSpPr txBox="1">
            <a:spLocks/>
          </p:cNvSpPr>
          <p:nvPr/>
        </p:nvSpPr>
        <p:spPr>
          <a:xfrm>
            <a:off x="704850" y="807720"/>
            <a:ext cx="5480685" cy="829945"/>
          </a:xfrm>
          <a:prstGeom prst="rect">
            <a:avLst/>
          </a:prstGeom>
        </p:spPr>
        <p:txBody>
          <a:bodyPr vert="horz" wrap="square" lIns="121920" tIns="121920" rIns="121920" bIns="121920" numCol="1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b="1" dirty="0">
                <a:latin typeface="맑은 고딕" charset="0"/>
                <a:cs typeface="KoPubWorld바탕체 Bold" charset="0"/>
              </a:rPr>
              <a:t>OCR </a:t>
            </a:r>
            <a:r>
              <a:rPr lang="ko-KR" altLang="en-US" b="1" dirty="0">
                <a:latin typeface="맑은 고딕" charset="0"/>
                <a:cs typeface="KoPubWorld바탕체 Bold" charset="0"/>
              </a:rPr>
              <a:t>모델 비교</a:t>
            </a:r>
          </a:p>
        </p:txBody>
      </p:sp>
      <p:sp>
        <p:nvSpPr>
          <p:cNvPr id="6" name="Google Shape;799;p33">
            <a:extLst>
              <a:ext uri="{FF2B5EF4-FFF2-40B4-BE49-F238E27FC236}">
                <a16:creationId xmlns:a16="http://schemas.microsoft.com/office/drawing/2014/main" id="{515DF587-452A-B108-A9CE-3A57EE038743}"/>
              </a:ext>
            </a:extLst>
          </p:cNvPr>
          <p:cNvSpPr txBox="1">
            <a:spLocks/>
          </p:cNvSpPr>
          <p:nvPr/>
        </p:nvSpPr>
        <p:spPr>
          <a:xfrm>
            <a:off x="1343918" y="1696697"/>
            <a:ext cx="2007591" cy="6413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32">
              <a:buNone/>
            </a:pPr>
            <a:r>
              <a:rPr lang="ko-KR" altLang="en-US" sz="1800" b="1" dirty="0">
                <a:latin typeface="+mn-ea"/>
                <a:cs typeface="KoPubWorld바탕체 Bold" panose="00000800000000000000" pitchFamily="2" charset="-127"/>
              </a:rPr>
              <a:t>원본 이미지</a:t>
            </a:r>
          </a:p>
        </p:txBody>
      </p:sp>
      <p:sp>
        <p:nvSpPr>
          <p:cNvPr id="10" name="Google Shape;804;p33">
            <a:extLst>
              <a:ext uri="{FF2B5EF4-FFF2-40B4-BE49-F238E27FC236}">
                <a16:creationId xmlns:a16="http://schemas.microsoft.com/office/drawing/2014/main" id="{58D32897-EC99-ECB4-8D69-403D2EDCB78E}"/>
              </a:ext>
            </a:extLst>
          </p:cNvPr>
          <p:cNvSpPr txBox="1">
            <a:spLocks/>
          </p:cNvSpPr>
          <p:nvPr/>
        </p:nvSpPr>
        <p:spPr>
          <a:xfrm>
            <a:off x="4676990" y="5117974"/>
            <a:ext cx="2552065" cy="8177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10">
              <a:buClr>
                <a:srgbClr val="000000"/>
              </a:buClr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cs typeface="KoPubWorld바탕체 Bold" panose="00000800000000000000" pitchFamily="2" charset="-127"/>
                <a:sym typeface="Arial"/>
              </a:rPr>
              <a:t> Google Cloud</a:t>
            </a:r>
            <a:br>
              <a:rPr lang="en-US" altLang="ko-KR" sz="1800" b="1" dirty="0">
                <a:solidFill>
                  <a:srgbClr val="000000"/>
                </a:solidFill>
                <a:latin typeface="+mn-ea"/>
                <a:cs typeface="KoPubWorld바탕체 Bold" panose="00000800000000000000" pitchFamily="2" charset="-127"/>
                <a:sym typeface="Arial"/>
              </a:rPr>
            </a:b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KoPubWorld바탕체 Bold" panose="00000800000000000000" pitchFamily="2" charset="-127"/>
                <a:sym typeface="Arial"/>
              </a:rPr>
              <a:t>  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cs typeface="KoPubWorld바탕체 Bold" panose="00000800000000000000" pitchFamily="2" charset="-127"/>
                <a:sym typeface="Arial"/>
              </a:rPr>
              <a:t>Vision</a:t>
            </a: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KoPubWorld바탕체 Bold" panose="00000800000000000000" pitchFamily="2" charset="-127"/>
                <a:sym typeface="Arial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cs typeface="KoPubWorld바탕체 Bold" panose="00000800000000000000" pitchFamily="2" charset="-127"/>
                <a:sym typeface="Arial"/>
              </a:rPr>
              <a:t>API</a:t>
            </a:r>
            <a:endParaRPr lang="ko-KR" altLang="en-US" sz="1800" b="1" dirty="0">
              <a:solidFill>
                <a:srgbClr val="000000"/>
              </a:solidFill>
              <a:latin typeface="+mn-ea"/>
              <a:cs typeface="KoPubWorld바탕체 Bold" panose="00000800000000000000" pitchFamily="2" charset="-127"/>
              <a:sym typeface="Arial"/>
            </a:endParaRPr>
          </a:p>
        </p:txBody>
      </p:sp>
      <p:grpSp>
        <p:nvGrpSpPr>
          <p:cNvPr id="11" name="Google Shape;811;p33">
            <a:extLst>
              <a:ext uri="{FF2B5EF4-FFF2-40B4-BE49-F238E27FC236}">
                <a16:creationId xmlns:a16="http://schemas.microsoft.com/office/drawing/2014/main" id="{EE2162A7-8A8A-A1EF-C632-184EA8CB988D}"/>
              </a:ext>
            </a:extLst>
          </p:cNvPr>
          <p:cNvGrpSpPr/>
          <p:nvPr/>
        </p:nvGrpSpPr>
        <p:grpSpPr>
          <a:xfrm>
            <a:off x="813395" y="1747849"/>
            <a:ext cx="530523" cy="474957"/>
            <a:chOff x="1061720" y="1896110"/>
            <a:chExt cx="594360" cy="519430"/>
          </a:xfrm>
        </p:grpSpPr>
        <p:sp>
          <p:nvSpPr>
            <p:cNvPr id="12" name="Google Shape;812;p33">
              <a:extLst>
                <a:ext uri="{FF2B5EF4-FFF2-40B4-BE49-F238E27FC236}">
                  <a16:creationId xmlns:a16="http://schemas.microsoft.com/office/drawing/2014/main" id="{6A4A64F1-34EB-A346-608A-54CEB544191E}"/>
                </a:ext>
              </a:extLst>
            </p:cNvPr>
            <p:cNvSpPr/>
            <p:nvPr/>
          </p:nvSpPr>
          <p:spPr>
            <a:xfrm>
              <a:off x="1108075" y="2183765"/>
              <a:ext cx="370840" cy="156845"/>
            </a:xfrm>
            <a:custGeom>
              <a:avLst/>
              <a:gdLst/>
              <a:ahLst/>
              <a:cxnLst/>
              <a:rect l="l" t="t" r="r" b="b"/>
              <a:pathLst>
                <a:path w="11116" h="4703" extrusionOk="0">
                  <a:moveTo>
                    <a:pt x="1658" y="1224"/>
                  </a:moveTo>
                  <a:cubicBezTo>
                    <a:pt x="1960" y="1598"/>
                    <a:pt x="2230" y="2029"/>
                    <a:pt x="2230" y="2213"/>
                  </a:cubicBezTo>
                  <a:cubicBezTo>
                    <a:pt x="2230" y="2531"/>
                    <a:pt x="1975" y="2786"/>
                    <a:pt x="1658" y="2786"/>
                  </a:cubicBezTo>
                  <a:cubicBezTo>
                    <a:pt x="1340" y="2786"/>
                    <a:pt x="1079" y="2531"/>
                    <a:pt x="1079" y="2213"/>
                  </a:cubicBezTo>
                  <a:cubicBezTo>
                    <a:pt x="1079" y="2029"/>
                    <a:pt x="1354" y="1598"/>
                    <a:pt x="1658" y="1224"/>
                  </a:cubicBezTo>
                  <a:close/>
                  <a:moveTo>
                    <a:pt x="9462" y="1224"/>
                  </a:moveTo>
                  <a:cubicBezTo>
                    <a:pt x="9761" y="1598"/>
                    <a:pt x="10036" y="2029"/>
                    <a:pt x="10036" y="2213"/>
                  </a:cubicBezTo>
                  <a:cubicBezTo>
                    <a:pt x="10036" y="2531"/>
                    <a:pt x="9775" y="2786"/>
                    <a:pt x="9458" y="2786"/>
                  </a:cubicBezTo>
                  <a:cubicBezTo>
                    <a:pt x="9145" y="2786"/>
                    <a:pt x="8885" y="2531"/>
                    <a:pt x="8885" y="2213"/>
                  </a:cubicBezTo>
                  <a:cubicBezTo>
                    <a:pt x="8885" y="2029"/>
                    <a:pt x="9155" y="1598"/>
                    <a:pt x="9462" y="1224"/>
                  </a:cubicBezTo>
                  <a:close/>
                  <a:moveTo>
                    <a:pt x="5855" y="3032"/>
                  </a:moveTo>
                  <a:lnTo>
                    <a:pt x="5855" y="4183"/>
                  </a:lnTo>
                  <a:lnTo>
                    <a:pt x="5265" y="4183"/>
                  </a:lnTo>
                  <a:lnTo>
                    <a:pt x="5265" y="3032"/>
                  </a:lnTo>
                  <a:close/>
                  <a:moveTo>
                    <a:pt x="5558" y="585"/>
                  </a:moveTo>
                  <a:lnTo>
                    <a:pt x="7247" y="1792"/>
                  </a:lnTo>
                  <a:lnTo>
                    <a:pt x="7247" y="4183"/>
                  </a:lnTo>
                  <a:lnTo>
                    <a:pt x="6377" y="4183"/>
                  </a:lnTo>
                  <a:lnTo>
                    <a:pt x="6377" y="2772"/>
                  </a:lnTo>
                  <a:cubicBezTo>
                    <a:pt x="6377" y="2625"/>
                    <a:pt x="6259" y="2507"/>
                    <a:pt x="6117" y="2507"/>
                  </a:cubicBezTo>
                  <a:lnTo>
                    <a:pt x="4999" y="2507"/>
                  </a:lnTo>
                  <a:cubicBezTo>
                    <a:pt x="4857" y="2507"/>
                    <a:pt x="4739" y="2625"/>
                    <a:pt x="4739" y="2772"/>
                  </a:cubicBezTo>
                  <a:lnTo>
                    <a:pt x="4739" y="4183"/>
                  </a:lnTo>
                  <a:lnTo>
                    <a:pt x="3867" y="4183"/>
                  </a:lnTo>
                  <a:lnTo>
                    <a:pt x="3867" y="1792"/>
                  </a:lnTo>
                  <a:lnTo>
                    <a:pt x="5558" y="585"/>
                  </a:lnTo>
                  <a:close/>
                  <a:moveTo>
                    <a:pt x="5558" y="0"/>
                  </a:moveTo>
                  <a:cubicBezTo>
                    <a:pt x="5505" y="0"/>
                    <a:pt x="5451" y="17"/>
                    <a:pt x="5407" y="50"/>
                  </a:cubicBezTo>
                  <a:lnTo>
                    <a:pt x="3456" y="1441"/>
                  </a:lnTo>
                  <a:cubicBezTo>
                    <a:pt x="3384" y="1494"/>
                    <a:pt x="3347" y="1570"/>
                    <a:pt x="3347" y="1655"/>
                  </a:cubicBezTo>
                  <a:lnTo>
                    <a:pt x="3347" y="4183"/>
                  </a:lnTo>
                  <a:lnTo>
                    <a:pt x="1918" y="4183"/>
                  </a:lnTo>
                  <a:lnTo>
                    <a:pt x="1918" y="3278"/>
                  </a:lnTo>
                  <a:cubicBezTo>
                    <a:pt x="2396" y="3160"/>
                    <a:pt x="2755" y="2730"/>
                    <a:pt x="2755" y="2213"/>
                  </a:cubicBezTo>
                  <a:cubicBezTo>
                    <a:pt x="2755" y="1679"/>
                    <a:pt x="2003" y="812"/>
                    <a:pt x="1851" y="646"/>
                  </a:cubicBezTo>
                  <a:cubicBezTo>
                    <a:pt x="1800" y="589"/>
                    <a:pt x="1728" y="556"/>
                    <a:pt x="1658" y="556"/>
                  </a:cubicBezTo>
                  <a:cubicBezTo>
                    <a:pt x="1581" y="556"/>
                    <a:pt x="1510" y="589"/>
                    <a:pt x="1463" y="646"/>
                  </a:cubicBezTo>
                  <a:cubicBezTo>
                    <a:pt x="1311" y="812"/>
                    <a:pt x="559" y="1679"/>
                    <a:pt x="559" y="2213"/>
                  </a:cubicBezTo>
                  <a:cubicBezTo>
                    <a:pt x="559" y="2730"/>
                    <a:pt x="914" y="3160"/>
                    <a:pt x="1396" y="3278"/>
                  </a:cubicBezTo>
                  <a:lnTo>
                    <a:pt x="1396" y="4183"/>
                  </a:lnTo>
                  <a:lnTo>
                    <a:pt x="260" y="4183"/>
                  </a:lnTo>
                  <a:cubicBezTo>
                    <a:pt x="118" y="4183"/>
                    <a:pt x="0" y="4296"/>
                    <a:pt x="0" y="4443"/>
                  </a:cubicBezTo>
                  <a:cubicBezTo>
                    <a:pt x="0" y="4585"/>
                    <a:pt x="118" y="4703"/>
                    <a:pt x="260" y="4703"/>
                  </a:cubicBezTo>
                  <a:lnTo>
                    <a:pt x="10854" y="4703"/>
                  </a:lnTo>
                  <a:cubicBezTo>
                    <a:pt x="10996" y="4703"/>
                    <a:pt x="11115" y="4585"/>
                    <a:pt x="11115" y="4443"/>
                  </a:cubicBezTo>
                  <a:cubicBezTo>
                    <a:pt x="11115" y="4296"/>
                    <a:pt x="10996" y="4183"/>
                    <a:pt x="10854" y="4183"/>
                  </a:cubicBezTo>
                  <a:lnTo>
                    <a:pt x="9723" y="4183"/>
                  </a:lnTo>
                  <a:lnTo>
                    <a:pt x="9723" y="3278"/>
                  </a:lnTo>
                  <a:cubicBezTo>
                    <a:pt x="10201" y="3160"/>
                    <a:pt x="10556" y="2730"/>
                    <a:pt x="10556" y="2213"/>
                  </a:cubicBezTo>
                  <a:cubicBezTo>
                    <a:pt x="10556" y="1679"/>
                    <a:pt x="9803" y="812"/>
                    <a:pt x="9656" y="646"/>
                  </a:cubicBezTo>
                  <a:cubicBezTo>
                    <a:pt x="9604" y="589"/>
                    <a:pt x="9534" y="556"/>
                    <a:pt x="9458" y="556"/>
                  </a:cubicBezTo>
                  <a:cubicBezTo>
                    <a:pt x="9387" y="556"/>
                    <a:pt x="9316" y="589"/>
                    <a:pt x="9263" y="646"/>
                  </a:cubicBezTo>
                  <a:cubicBezTo>
                    <a:pt x="9117" y="812"/>
                    <a:pt x="8365" y="1679"/>
                    <a:pt x="8365" y="2213"/>
                  </a:cubicBezTo>
                  <a:cubicBezTo>
                    <a:pt x="8365" y="2730"/>
                    <a:pt x="8719" y="3160"/>
                    <a:pt x="9197" y="3278"/>
                  </a:cubicBezTo>
                  <a:lnTo>
                    <a:pt x="9197" y="4183"/>
                  </a:lnTo>
                  <a:lnTo>
                    <a:pt x="7768" y="4183"/>
                  </a:lnTo>
                  <a:lnTo>
                    <a:pt x="7768" y="1655"/>
                  </a:lnTo>
                  <a:cubicBezTo>
                    <a:pt x="7768" y="1570"/>
                    <a:pt x="7730" y="1494"/>
                    <a:pt x="7659" y="1441"/>
                  </a:cubicBezTo>
                  <a:lnTo>
                    <a:pt x="5709" y="50"/>
                  </a:lnTo>
                  <a:cubicBezTo>
                    <a:pt x="5664" y="17"/>
                    <a:pt x="5611" y="0"/>
                    <a:pt x="5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E64F1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813;p33">
              <a:extLst>
                <a:ext uri="{FF2B5EF4-FFF2-40B4-BE49-F238E27FC236}">
                  <a16:creationId xmlns:a16="http://schemas.microsoft.com/office/drawing/2014/main" id="{D536FBA7-471A-32A4-EBD9-C2481AFAC31A}"/>
                </a:ext>
              </a:extLst>
            </p:cNvPr>
            <p:cNvSpPr/>
            <p:nvPr/>
          </p:nvSpPr>
          <p:spPr>
            <a:xfrm>
              <a:off x="1099185" y="2099945"/>
              <a:ext cx="176530" cy="73025"/>
            </a:xfrm>
            <a:custGeom>
              <a:avLst/>
              <a:gdLst/>
              <a:ahLst/>
              <a:cxnLst/>
              <a:rect l="l" t="t" r="r" b="b"/>
              <a:pathLst>
                <a:path w="5289" h="2195" extrusionOk="0">
                  <a:moveTo>
                    <a:pt x="4165" y="0"/>
                  </a:moveTo>
                  <a:cubicBezTo>
                    <a:pt x="4098" y="0"/>
                    <a:pt x="4032" y="27"/>
                    <a:pt x="3982" y="79"/>
                  </a:cubicBezTo>
                  <a:cubicBezTo>
                    <a:pt x="3878" y="178"/>
                    <a:pt x="3878" y="344"/>
                    <a:pt x="3982" y="448"/>
                  </a:cubicBezTo>
                  <a:lnTo>
                    <a:pt x="4370" y="837"/>
                  </a:lnTo>
                  <a:lnTo>
                    <a:pt x="3608" y="837"/>
                  </a:lnTo>
                  <a:cubicBezTo>
                    <a:pt x="3267" y="837"/>
                    <a:pt x="3096" y="1068"/>
                    <a:pt x="2983" y="1219"/>
                  </a:cubicBezTo>
                  <a:cubicBezTo>
                    <a:pt x="2875" y="1361"/>
                    <a:pt x="2841" y="1394"/>
                    <a:pt x="2770" y="1394"/>
                  </a:cubicBezTo>
                  <a:cubicBezTo>
                    <a:pt x="2704" y="1394"/>
                    <a:pt x="2666" y="1361"/>
                    <a:pt x="2562" y="1219"/>
                  </a:cubicBezTo>
                  <a:cubicBezTo>
                    <a:pt x="2449" y="1068"/>
                    <a:pt x="2273" y="837"/>
                    <a:pt x="1938" y="837"/>
                  </a:cubicBezTo>
                  <a:cubicBezTo>
                    <a:pt x="1597" y="837"/>
                    <a:pt x="1421" y="1068"/>
                    <a:pt x="1307" y="1219"/>
                  </a:cubicBezTo>
                  <a:cubicBezTo>
                    <a:pt x="1204" y="1361"/>
                    <a:pt x="1171" y="1394"/>
                    <a:pt x="1099" y="1394"/>
                  </a:cubicBezTo>
                  <a:cubicBezTo>
                    <a:pt x="1029" y="1394"/>
                    <a:pt x="995" y="1361"/>
                    <a:pt x="891" y="1219"/>
                  </a:cubicBezTo>
                  <a:cubicBezTo>
                    <a:pt x="778" y="1068"/>
                    <a:pt x="603" y="837"/>
                    <a:pt x="262" y="837"/>
                  </a:cubicBezTo>
                  <a:cubicBezTo>
                    <a:pt x="120" y="837"/>
                    <a:pt x="1" y="955"/>
                    <a:pt x="1" y="1097"/>
                  </a:cubicBezTo>
                  <a:cubicBezTo>
                    <a:pt x="1" y="1243"/>
                    <a:pt x="120" y="1361"/>
                    <a:pt x="262" y="1361"/>
                  </a:cubicBezTo>
                  <a:cubicBezTo>
                    <a:pt x="332" y="1361"/>
                    <a:pt x="370" y="1394"/>
                    <a:pt x="474" y="1532"/>
                  </a:cubicBezTo>
                  <a:cubicBezTo>
                    <a:pt x="588" y="1689"/>
                    <a:pt x="758" y="1916"/>
                    <a:pt x="1099" y="1916"/>
                  </a:cubicBezTo>
                  <a:cubicBezTo>
                    <a:pt x="1440" y="1916"/>
                    <a:pt x="1610" y="1689"/>
                    <a:pt x="1729" y="1532"/>
                  </a:cubicBezTo>
                  <a:cubicBezTo>
                    <a:pt x="1833" y="1394"/>
                    <a:pt x="1866" y="1361"/>
                    <a:pt x="1938" y="1361"/>
                  </a:cubicBezTo>
                  <a:cubicBezTo>
                    <a:pt x="2004" y="1361"/>
                    <a:pt x="2041" y="1394"/>
                    <a:pt x="2146" y="1532"/>
                  </a:cubicBezTo>
                  <a:cubicBezTo>
                    <a:pt x="2259" y="1689"/>
                    <a:pt x="2434" y="1916"/>
                    <a:pt x="2770" y="1916"/>
                  </a:cubicBezTo>
                  <a:cubicBezTo>
                    <a:pt x="3111" y="1916"/>
                    <a:pt x="3286" y="1689"/>
                    <a:pt x="3400" y="1532"/>
                  </a:cubicBezTo>
                  <a:cubicBezTo>
                    <a:pt x="3504" y="1394"/>
                    <a:pt x="3537" y="1361"/>
                    <a:pt x="3608" y="1361"/>
                  </a:cubicBezTo>
                  <a:lnTo>
                    <a:pt x="4370" y="1361"/>
                  </a:lnTo>
                  <a:lnTo>
                    <a:pt x="3982" y="1750"/>
                  </a:lnTo>
                  <a:cubicBezTo>
                    <a:pt x="3878" y="1853"/>
                    <a:pt x="3878" y="2019"/>
                    <a:pt x="3982" y="2119"/>
                  </a:cubicBezTo>
                  <a:cubicBezTo>
                    <a:pt x="4034" y="2171"/>
                    <a:pt x="4101" y="2194"/>
                    <a:pt x="4167" y="2194"/>
                  </a:cubicBezTo>
                  <a:cubicBezTo>
                    <a:pt x="4232" y="2194"/>
                    <a:pt x="4299" y="2171"/>
                    <a:pt x="4352" y="2119"/>
                  </a:cubicBezTo>
                  <a:lnTo>
                    <a:pt x="5184" y="1281"/>
                  </a:lnTo>
                  <a:cubicBezTo>
                    <a:pt x="5289" y="1182"/>
                    <a:pt x="5289" y="1016"/>
                    <a:pt x="5184" y="912"/>
                  </a:cubicBezTo>
                  <a:lnTo>
                    <a:pt x="4352" y="79"/>
                  </a:lnTo>
                  <a:cubicBezTo>
                    <a:pt x="4299" y="27"/>
                    <a:pt x="4232" y="0"/>
                    <a:pt x="41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E64F1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814;p33">
              <a:extLst>
                <a:ext uri="{FF2B5EF4-FFF2-40B4-BE49-F238E27FC236}">
                  <a16:creationId xmlns:a16="http://schemas.microsoft.com/office/drawing/2014/main" id="{FC2A6F38-D06F-3AF3-DF71-31F67F5C96AC}"/>
                </a:ext>
              </a:extLst>
            </p:cNvPr>
            <p:cNvSpPr/>
            <p:nvPr/>
          </p:nvSpPr>
          <p:spPr>
            <a:xfrm>
              <a:off x="1061720" y="1896110"/>
              <a:ext cx="594360" cy="519430"/>
            </a:xfrm>
            <a:custGeom>
              <a:avLst/>
              <a:gdLst/>
              <a:ahLst/>
              <a:cxnLst/>
              <a:rect l="l" t="t" r="r" b="b"/>
              <a:pathLst>
                <a:path w="17832" h="15574" extrusionOk="0">
                  <a:moveTo>
                    <a:pt x="4431" y="2836"/>
                  </a:moveTo>
                  <a:lnTo>
                    <a:pt x="5060" y="2954"/>
                  </a:lnTo>
                  <a:lnTo>
                    <a:pt x="4862" y="3309"/>
                  </a:lnTo>
                  <a:lnTo>
                    <a:pt x="4431" y="2836"/>
                  </a:lnTo>
                  <a:close/>
                  <a:moveTo>
                    <a:pt x="5600" y="3058"/>
                  </a:moveTo>
                  <a:lnTo>
                    <a:pt x="5903" y="3115"/>
                  </a:lnTo>
                  <a:lnTo>
                    <a:pt x="5444" y="3943"/>
                  </a:lnTo>
                  <a:lnTo>
                    <a:pt x="5236" y="3716"/>
                  </a:lnTo>
                  <a:lnTo>
                    <a:pt x="5600" y="3058"/>
                  </a:lnTo>
                  <a:close/>
                  <a:moveTo>
                    <a:pt x="6410" y="3281"/>
                  </a:moveTo>
                  <a:lnTo>
                    <a:pt x="16175" y="8738"/>
                  </a:lnTo>
                  <a:lnTo>
                    <a:pt x="15612" y="9742"/>
                  </a:lnTo>
                  <a:lnTo>
                    <a:pt x="5851" y="4284"/>
                  </a:lnTo>
                  <a:lnTo>
                    <a:pt x="6410" y="3281"/>
                  </a:lnTo>
                  <a:close/>
                  <a:moveTo>
                    <a:pt x="16630" y="8994"/>
                  </a:moveTo>
                  <a:lnTo>
                    <a:pt x="17131" y="9274"/>
                  </a:lnTo>
                  <a:cubicBezTo>
                    <a:pt x="17273" y="9354"/>
                    <a:pt x="17325" y="9538"/>
                    <a:pt x="17244" y="9676"/>
                  </a:cubicBezTo>
                  <a:lnTo>
                    <a:pt x="16975" y="10163"/>
                  </a:lnTo>
                  <a:cubicBezTo>
                    <a:pt x="16920" y="10260"/>
                    <a:pt x="16820" y="10315"/>
                    <a:pt x="16715" y="10315"/>
                  </a:cubicBezTo>
                  <a:cubicBezTo>
                    <a:pt x="16666" y="10315"/>
                    <a:pt x="16615" y="10302"/>
                    <a:pt x="16568" y="10277"/>
                  </a:cubicBezTo>
                  <a:lnTo>
                    <a:pt x="16066" y="9997"/>
                  </a:lnTo>
                  <a:lnTo>
                    <a:pt x="16630" y="8994"/>
                  </a:lnTo>
                  <a:close/>
                  <a:moveTo>
                    <a:pt x="261" y="0"/>
                  </a:moveTo>
                  <a:cubicBezTo>
                    <a:pt x="114" y="0"/>
                    <a:pt x="0" y="118"/>
                    <a:pt x="0" y="260"/>
                  </a:cubicBezTo>
                  <a:lnTo>
                    <a:pt x="0" y="3887"/>
                  </a:lnTo>
                  <a:cubicBezTo>
                    <a:pt x="0" y="4029"/>
                    <a:pt x="114" y="4147"/>
                    <a:pt x="261" y="4147"/>
                  </a:cubicBezTo>
                  <a:cubicBezTo>
                    <a:pt x="403" y="4147"/>
                    <a:pt x="522" y="4029"/>
                    <a:pt x="522" y="3887"/>
                  </a:cubicBezTo>
                  <a:lnTo>
                    <a:pt x="522" y="526"/>
                  </a:lnTo>
                  <a:lnTo>
                    <a:pt x="2510" y="526"/>
                  </a:lnTo>
                  <a:lnTo>
                    <a:pt x="2510" y="540"/>
                  </a:lnTo>
                  <a:cubicBezTo>
                    <a:pt x="2510" y="1146"/>
                    <a:pt x="3002" y="1638"/>
                    <a:pt x="3607" y="1638"/>
                  </a:cubicBezTo>
                  <a:cubicBezTo>
                    <a:pt x="4208" y="1638"/>
                    <a:pt x="4701" y="1146"/>
                    <a:pt x="4701" y="540"/>
                  </a:cubicBezTo>
                  <a:lnTo>
                    <a:pt x="4701" y="526"/>
                  </a:lnTo>
                  <a:lnTo>
                    <a:pt x="5851" y="526"/>
                  </a:lnTo>
                  <a:lnTo>
                    <a:pt x="5851" y="540"/>
                  </a:lnTo>
                  <a:cubicBezTo>
                    <a:pt x="5851" y="1146"/>
                    <a:pt x="6344" y="1638"/>
                    <a:pt x="6950" y="1638"/>
                  </a:cubicBezTo>
                  <a:cubicBezTo>
                    <a:pt x="7555" y="1638"/>
                    <a:pt x="8048" y="1146"/>
                    <a:pt x="8048" y="540"/>
                  </a:cubicBezTo>
                  <a:lnTo>
                    <a:pt x="8048" y="526"/>
                  </a:lnTo>
                  <a:lnTo>
                    <a:pt x="9198" y="526"/>
                  </a:lnTo>
                  <a:lnTo>
                    <a:pt x="9198" y="540"/>
                  </a:lnTo>
                  <a:cubicBezTo>
                    <a:pt x="9198" y="1146"/>
                    <a:pt x="9690" y="1638"/>
                    <a:pt x="10296" y="1638"/>
                  </a:cubicBezTo>
                  <a:cubicBezTo>
                    <a:pt x="10902" y="1638"/>
                    <a:pt x="11394" y="1146"/>
                    <a:pt x="11394" y="540"/>
                  </a:cubicBezTo>
                  <a:lnTo>
                    <a:pt x="11394" y="526"/>
                  </a:lnTo>
                  <a:lnTo>
                    <a:pt x="13377" y="526"/>
                  </a:lnTo>
                  <a:lnTo>
                    <a:pt x="13377" y="6580"/>
                  </a:lnTo>
                  <a:lnTo>
                    <a:pt x="6438" y="2698"/>
                  </a:lnTo>
                  <a:cubicBezTo>
                    <a:pt x="6415" y="2685"/>
                    <a:pt x="6386" y="2674"/>
                    <a:pt x="6358" y="2670"/>
                  </a:cubicBezTo>
                  <a:lnTo>
                    <a:pt x="3760" y="2178"/>
                  </a:lnTo>
                  <a:cubicBezTo>
                    <a:pt x="3742" y="2174"/>
                    <a:pt x="3724" y="2172"/>
                    <a:pt x="3707" y="2172"/>
                  </a:cubicBezTo>
                  <a:cubicBezTo>
                    <a:pt x="3615" y="2172"/>
                    <a:pt x="3529" y="2222"/>
                    <a:pt x="3485" y="2305"/>
                  </a:cubicBezTo>
                  <a:cubicBezTo>
                    <a:pt x="3428" y="2405"/>
                    <a:pt x="3442" y="2528"/>
                    <a:pt x="3518" y="2608"/>
                  </a:cubicBezTo>
                  <a:lnTo>
                    <a:pt x="5302" y="4564"/>
                  </a:lnTo>
                  <a:cubicBezTo>
                    <a:pt x="5322" y="4583"/>
                    <a:pt x="5344" y="4601"/>
                    <a:pt x="5368" y="4616"/>
                  </a:cubicBezTo>
                  <a:lnTo>
                    <a:pt x="13377" y="9093"/>
                  </a:lnTo>
                  <a:lnTo>
                    <a:pt x="13377" y="15053"/>
                  </a:lnTo>
                  <a:lnTo>
                    <a:pt x="522" y="15053"/>
                  </a:lnTo>
                  <a:lnTo>
                    <a:pt x="522" y="5127"/>
                  </a:lnTo>
                  <a:cubicBezTo>
                    <a:pt x="522" y="4981"/>
                    <a:pt x="403" y="4861"/>
                    <a:pt x="261" y="4861"/>
                  </a:cubicBezTo>
                  <a:cubicBezTo>
                    <a:pt x="114" y="4861"/>
                    <a:pt x="0" y="4981"/>
                    <a:pt x="0" y="5127"/>
                  </a:cubicBezTo>
                  <a:lnTo>
                    <a:pt x="0" y="15313"/>
                  </a:lnTo>
                  <a:cubicBezTo>
                    <a:pt x="0" y="15460"/>
                    <a:pt x="114" y="15574"/>
                    <a:pt x="261" y="15574"/>
                  </a:cubicBezTo>
                  <a:lnTo>
                    <a:pt x="13637" y="15574"/>
                  </a:lnTo>
                  <a:cubicBezTo>
                    <a:pt x="13785" y="15574"/>
                    <a:pt x="13903" y="15460"/>
                    <a:pt x="13903" y="15313"/>
                  </a:cubicBezTo>
                  <a:lnTo>
                    <a:pt x="13903" y="9387"/>
                  </a:lnTo>
                  <a:lnTo>
                    <a:pt x="16317" y="10736"/>
                  </a:lnTo>
                  <a:cubicBezTo>
                    <a:pt x="16440" y="10807"/>
                    <a:pt x="16578" y="10840"/>
                    <a:pt x="16715" y="10840"/>
                  </a:cubicBezTo>
                  <a:cubicBezTo>
                    <a:pt x="16999" y="10840"/>
                    <a:pt x="17278" y="10689"/>
                    <a:pt x="17430" y="10419"/>
                  </a:cubicBezTo>
                  <a:lnTo>
                    <a:pt x="17699" y="9931"/>
                  </a:lnTo>
                  <a:cubicBezTo>
                    <a:pt x="17808" y="9742"/>
                    <a:pt x="17832" y="9519"/>
                    <a:pt x="17775" y="9311"/>
                  </a:cubicBezTo>
                  <a:cubicBezTo>
                    <a:pt x="17714" y="9099"/>
                    <a:pt x="17576" y="8928"/>
                    <a:pt x="17386" y="8819"/>
                  </a:cubicBezTo>
                  <a:lnTo>
                    <a:pt x="13903" y="6869"/>
                  </a:lnTo>
                  <a:lnTo>
                    <a:pt x="13903" y="260"/>
                  </a:lnTo>
                  <a:cubicBezTo>
                    <a:pt x="13903" y="118"/>
                    <a:pt x="13785" y="0"/>
                    <a:pt x="13637" y="0"/>
                  </a:cubicBezTo>
                  <a:lnTo>
                    <a:pt x="11081" y="0"/>
                  </a:lnTo>
                  <a:cubicBezTo>
                    <a:pt x="10996" y="0"/>
                    <a:pt x="10921" y="43"/>
                    <a:pt x="10869" y="109"/>
                  </a:cubicBezTo>
                  <a:cubicBezTo>
                    <a:pt x="10821" y="181"/>
                    <a:pt x="10808" y="271"/>
                    <a:pt x="10836" y="351"/>
                  </a:cubicBezTo>
                  <a:cubicBezTo>
                    <a:pt x="10860" y="413"/>
                    <a:pt x="10869" y="474"/>
                    <a:pt x="10869" y="540"/>
                  </a:cubicBezTo>
                  <a:cubicBezTo>
                    <a:pt x="10869" y="857"/>
                    <a:pt x="10613" y="1118"/>
                    <a:pt x="10296" y="1118"/>
                  </a:cubicBezTo>
                  <a:cubicBezTo>
                    <a:pt x="9979" y="1118"/>
                    <a:pt x="9718" y="857"/>
                    <a:pt x="9718" y="540"/>
                  </a:cubicBezTo>
                  <a:cubicBezTo>
                    <a:pt x="9718" y="474"/>
                    <a:pt x="9733" y="413"/>
                    <a:pt x="9752" y="351"/>
                  </a:cubicBezTo>
                  <a:cubicBezTo>
                    <a:pt x="9781" y="271"/>
                    <a:pt x="9770" y="181"/>
                    <a:pt x="9718" y="109"/>
                  </a:cubicBezTo>
                  <a:cubicBezTo>
                    <a:pt x="9672" y="43"/>
                    <a:pt x="9591" y="0"/>
                    <a:pt x="9506" y="0"/>
                  </a:cubicBezTo>
                  <a:lnTo>
                    <a:pt x="7740" y="0"/>
                  </a:lnTo>
                  <a:cubicBezTo>
                    <a:pt x="7655" y="0"/>
                    <a:pt x="7574" y="43"/>
                    <a:pt x="7527" y="109"/>
                  </a:cubicBezTo>
                  <a:cubicBezTo>
                    <a:pt x="7474" y="181"/>
                    <a:pt x="7465" y="271"/>
                    <a:pt x="7494" y="351"/>
                  </a:cubicBezTo>
                  <a:cubicBezTo>
                    <a:pt x="7513" y="413"/>
                    <a:pt x="7527" y="474"/>
                    <a:pt x="7527" y="540"/>
                  </a:cubicBezTo>
                  <a:cubicBezTo>
                    <a:pt x="7527" y="857"/>
                    <a:pt x="7267" y="1118"/>
                    <a:pt x="6950" y="1118"/>
                  </a:cubicBezTo>
                  <a:cubicBezTo>
                    <a:pt x="6633" y="1118"/>
                    <a:pt x="6377" y="857"/>
                    <a:pt x="6377" y="540"/>
                  </a:cubicBezTo>
                  <a:cubicBezTo>
                    <a:pt x="6377" y="474"/>
                    <a:pt x="6386" y="413"/>
                    <a:pt x="6410" y="351"/>
                  </a:cubicBezTo>
                  <a:cubicBezTo>
                    <a:pt x="6438" y="271"/>
                    <a:pt x="6424" y="181"/>
                    <a:pt x="6377" y="109"/>
                  </a:cubicBezTo>
                  <a:cubicBezTo>
                    <a:pt x="6325" y="43"/>
                    <a:pt x="6244" y="0"/>
                    <a:pt x="6163" y="0"/>
                  </a:cubicBezTo>
                  <a:lnTo>
                    <a:pt x="4394" y="0"/>
                  </a:lnTo>
                  <a:cubicBezTo>
                    <a:pt x="4308" y="0"/>
                    <a:pt x="4228" y="43"/>
                    <a:pt x="4180" y="109"/>
                  </a:cubicBezTo>
                  <a:cubicBezTo>
                    <a:pt x="4133" y="181"/>
                    <a:pt x="4119" y="271"/>
                    <a:pt x="4147" y="351"/>
                  </a:cubicBezTo>
                  <a:cubicBezTo>
                    <a:pt x="4171" y="413"/>
                    <a:pt x="4180" y="474"/>
                    <a:pt x="4180" y="540"/>
                  </a:cubicBezTo>
                  <a:cubicBezTo>
                    <a:pt x="4180" y="857"/>
                    <a:pt x="3920" y="1118"/>
                    <a:pt x="3607" y="1118"/>
                  </a:cubicBezTo>
                  <a:cubicBezTo>
                    <a:pt x="3290" y="1118"/>
                    <a:pt x="3030" y="857"/>
                    <a:pt x="3030" y="540"/>
                  </a:cubicBezTo>
                  <a:cubicBezTo>
                    <a:pt x="3030" y="474"/>
                    <a:pt x="3039" y="413"/>
                    <a:pt x="3063" y="351"/>
                  </a:cubicBezTo>
                  <a:cubicBezTo>
                    <a:pt x="3092" y="271"/>
                    <a:pt x="3078" y="181"/>
                    <a:pt x="3030" y="109"/>
                  </a:cubicBezTo>
                  <a:cubicBezTo>
                    <a:pt x="2983" y="43"/>
                    <a:pt x="2902" y="0"/>
                    <a:pt x="2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 dirty="0">
                <a:solidFill>
                  <a:srgbClr val="E64F18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AF1DD3F8-0258-0DA8-76DA-69E6D39BD6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" r="17484"/>
          <a:stretch/>
        </p:blipFill>
        <p:spPr>
          <a:xfrm>
            <a:off x="779134" y="2352092"/>
            <a:ext cx="2972015" cy="423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68C6BB-19DF-25B4-BC76-F601EC8791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24"/>
          <a:stretch/>
        </p:blipFill>
        <p:spPr>
          <a:xfrm>
            <a:off x="6850005" y="4318534"/>
            <a:ext cx="4645025" cy="1952359"/>
          </a:xfrm>
          <a:prstGeom prst="rect">
            <a:avLst/>
          </a:prstGeom>
          <a:noFill/>
        </p:spPr>
      </p:pic>
      <p:grpSp>
        <p:nvGrpSpPr>
          <p:cNvPr id="18" name="Google Shape;8212;p56">
            <a:extLst>
              <a:ext uri="{FF2B5EF4-FFF2-40B4-BE49-F238E27FC236}">
                <a16:creationId xmlns:a16="http://schemas.microsoft.com/office/drawing/2014/main" id="{4FE5919C-F848-924A-000E-A08CD1DACB14}"/>
              </a:ext>
            </a:extLst>
          </p:cNvPr>
          <p:cNvGrpSpPr/>
          <p:nvPr/>
        </p:nvGrpSpPr>
        <p:grpSpPr>
          <a:xfrm>
            <a:off x="3916895" y="2190834"/>
            <a:ext cx="946785" cy="3194685"/>
            <a:chOff x="3848100" y="2597785"/>
            <a:chExt cx="946785" cy="3194685"/>
          </a:xfrm>
        </p:grpSpPr>
        <p:sp>
          <p:nvSpPr>
            <p:cNvPr id="19" name="Google Shape;8214;p56">
              <a:extLst>
                <a:ext uri="{FF2B5EF4-FFF2-40B4-BE49-F238E27FC236}">
                  <a16:creationId xmlns:a16="http://schemas.microsoft.com/office/drawing/2014/main" id="{44B85368-2260-C132-A2C0-AE08BA54F152}"/>
                </a:ext>
              </a:extLst>
            </p:cNvPr>
            <p:cNvSpPr/>
            <p:nvPr/>
          </p:nvSpPr>
          <p:spPr>
            <a:xfrm>
              <a:off x="3898900" y="4409440"/>
              <a:ext cx="774700" cy="1292225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8215;p56">
              <a:extLst>
                <a:ext uri="{FF2B5EF4-FFF2-40B4-BE49-F238E27FC236}">
                  <a16:creationId xmlns:a16="http://schemas.microsoft.com/office/drawing/2014/main" id="{F7FF4B05-3CCC-89D9-AA86-4946B4988F6C}"/>
                </a:ext>
              </a:extLst>
            </p:cNvPr>
            <p:cNvSpPr/>
            <p:nvPr/>
          </p:nvSpPr>
          <p:spPr>
            <a:xfrm>
              <a:off x="3898900" y="2722880"/>
              <a:ext cx="764540" cy="1689100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noFill/>
            <a:ln w="9525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8216;p56">
              <a:extLst>
                <a:ext uri="{FF2B5EF4-FFF2-40B4-BE49-F238E27FC236}">
                  <a16:creationId xmlns:a16="http://schemas.microsoft.com/office/drawing/2014/main" id="{78905590-E06A-A8E1-89F3-4829119EB065}"/>
                </a:ext>
              </a:extLst>
            </p:cNvPr>
            <p:cNvSpPr/>
            <p:nvPr/>
          </p:nvSpPr>
          <p:spPr>
            <a:xfrm>
              <a:off x="3848100" y="4312285"/>
              <a:ext cx="187960" cy="194945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8217;p56">
              <a:extLst>
                <a:ext uri="{FF2B5EF4-FFF2-40B4-BE49-F238E27FC236}">
                  <a16:creationId xmlns:a16="http://schemas.microsoft.com/office/drawing/2014/main" id="{1B13E3F0-EE64-20C6-BD3D-9C54CE21264B}"/>
                </a:ext>
              </a:extLst>
            </p:cNvPr>
            <p:cNvSpPr/>
            <p:nvPr/>
          </p:nvSpPr>
          <p:spPr>
            <a:xfrm>
              <a:off x="4608195" y="5608955"/>
              <a:ext cx="132715" cy="184150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8218;p56">
              <a:extLst>
                <a:ext uri="{FF2B5EF4-FFF2-40B4-BE49-F238E27FC236}">
                  <a16:creationId xmlns:a16="http://schemas.microsoft.com/office/drawing/2014/main" id="{8F76C6C1-B87C-D586-5787-B0A47BA45A42}"/>
                </a:ext>
              </a:extLst>
            </p:cNvPr>
            <p:cNvSpPr/>
            <p:nvPr/>
          </p:nvSpPr>
          <p:spPr>
            <a:xfrm>
              <a:off x="4662805" y="2597785"/>
              <a:ext cx="132715" cy="184785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12861;p66">
            <a:extLst>
              <a:ext uri="{FF2B5EF4-FFF2-40B4-BE49-F238E27FC236}">
                <a16:creationId xmlns:a16="http://schemas.microsoft.com/office/drawing/2014/main" id="{90D1DFCB-6A69-A3AA-91B0-20905B1CF91F}"/>
              </a:ext>
            </a:extLst>
          </p:cNvPr>
          <p:cNvGrpSpPr/>
          <p:nvPr/>
        </p:nvGrpSpPr>
        <p:grpSpPr>
          <a:xfrm>
            <a:off x="6055531" y="5651475"/>
            <a:ext cx="528955" cy="354965"/>
            <a:chOff x="6223635" y="5615305"/>
            <a:chExt cx="528955" cy="354965"/>
          </a:xfrm>
          <a:solidFill>
            <a:srgbClr val="E64F18"/>
          </a:solidFill>
        </p:grpSpPr>
        <p:sp>
          <p:nvSpPr>
            <p:cNvPr id="25" name="Google Shape;12862;p66">
              <a:extLst>
                <a:ext uri="{FF2B5EF4-FFF2-40B4-BE49-F238E27FC236}">
                  <a16:creationId xmlns:a16="http://schemas.microsoft.com/office/drawing/2014/main" id="{1145C1BA-2B5B-0F76-BFD6-824A30EBB21B}"/>
                </a:ext>
              </a:extLst>
            </p:cNvPr>
            <p:cNvSpPr/>
            <p:nvPr/>
          </p:nvSpPr>
          <p:spPr>
            <a:xfrm>
              <a:off x="6223635" y="5615305"/>
              <a:ext cx="528955" cy="354965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2865;p66">
              <a:extLst>
                <a:ext uri="{FF2B5EF4-FFF2-40B4-BE49-F238E27FC236}">
                  <a16:creationId xmlns:a16="http://schemas.microsoft.com/office/drawing/2014/main" id="{89442BBB-E02F-7AAE-5F7A-B82627515A12}"/>
                </a:ext>
              </a:extLst>
            </p:cNvPr>
            <p:cNvSpPr/>
            <p:nvPr/>
          </p:nvSpPr>
          <p:spPr>
            <a:xfrm>
              <a:off x="6446520" y="5658485"/>
              <a:ext cx="66040" cy="57785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2866;p66">
              <a:extLst>
                <a:ext uri="{FF2B5EF4-FFF2-40B4-BE49-F238E27FC236}">
                  <a16:creationId xmlns:a16="http://schemas.microsoft.com/office/drawing/2014/main" id="{B152C1AE-C073-C7CA-0205-AD2B4FEF50B5}"/>
                </a:ext>
              </a:extLst>
            </p:cNvPr>
            <p:cNvSpPr/>
            <p:nvPr/>
          </p:nvSpPr>
          <p:spPr>
            <a:xfrm>
              <a:off x="6578600" y="5721350"/>
              <a:ext cx="52070" cy="55880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800;p33">
            <a:extLst>
              <a:ext uri="{FF2B5EF4-FFF2-40B4-BE49-F238E27FC236}">
                <a16:creationId xmlns:a16="http://schemas.microsoft.com/office/drawing/2014/main" id="{3340547D-F73E-0142-6C58-237810A6712D}"/>
              </a:ext>
            </a:extLst>
          </p:cNvPr>
          <p:cNvSpPr txBox="1">
            <a:spLocks/>
          </p:cNvSpPr>
          <p:nvPr/>
        </p:nvSpPr>
        <p:spPr>
          <a:xfrm>
            <a:off x="4766074" y="1952943"/>
            <a:ext cx="1459865" cy="6413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sz="1800" b="1" dirty="0" err="1">
                <a:latin typeface="+mn-ea"/>
                <a:cs typeface="KoPubWorld바탕체 Bold" panose="00000800000000000000" pitchFamily="2" charset="-127"/>
              </a:rPr>
              <a:t>Donut</a:t>
            </a:r>
            <a:endParaRPr lang="ko-KR" altLang="ko-KR" sz="1800" b="1" dirty="0">
              <a:latin typeface="+mn-ea"/>
              <a:cs typeface="KoPubWorld바탕체 Bold" panose="000008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5D06E07-E86F-491C-C27F-C589A7C89D21}"/>
              </a:ext>
            </a:extLst>
          </p:cNvPr>
          <p:cNvGrpSpPr/>
          <p:nvPr/>
        </p:nvGrpSpPr>
        <p:grpSpPr>
          <a:xfrm>
            <a:off x="5853838" y="2132881"/>
            <a:ext cx="466171" cy="427990"/>
            <a:chOff x="5838825" y="2299335"/>
            <a:chExt cx="472440" cy="427990"/>
          </a:xfrm>
        </p:grpSpPr>
        <p:sp>
          <p:nvSpPr>
            <p:cNvPr id="30" name="Google Shape;12712;p66">
              <a:extLst>
                <a:ext uri="{FF2B5EF4-FFF2-40B4-BE49-F238E27FC236}">
                  <a16:creationId xmlns:a16="http://schemas.microsoft.com/office/drawing/2014/main" id="{28A68D39-E857-984B-75FC-214DE2F45BF7}"/>
                </a:ext>
              </a:extLst>
            </p:cNvPr>
            <p:cNvSpPr/>
            <p:nvPr/>
          </p:nvSpPr>
          <p:spPr>
            <a:xfrm>
              <a:off x="5838825" y="2299335"/>
              <a:ext cx="472440" cy="427990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08" y="357"/>
                  </a:moveTo>
                  <a:cubicBezTo>
                    <a:pt x="8513" y="357"/>
                    <a:pt x="10871" y="2703"/>
                    <a:pt x="10871" y="5608"/>
                  </a:cubicBezTo>
                  <a:cubicBezTo>
                    <a:pt x="10871" y="8513"/>
                    <a:pt x="8513" y="10859"/>
                    <a:pt x="5608" y="10859"/>
                  </a:cubicBezTo>
                  <a:cubicBezTo>
                    <a:pt x="2715" y="10859"/>
                    <a:pt x="357" y="8513"/>
                    <a:pt x="357" y="5608"/>
                  </a:cubicBezTo>
                  <a:cubicBezTo>
                    <a:pt x="357" y="2703"/>
                    <a:pt x="2715" y="357"/>
                    <a:pt x="5608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56" y="8525"/>
                    <a:pt x="11228" y="7108"/>
                    <a:pt x="11228" y="5608"/>
                  </a:cubicBezTo>
                  <a:cubicBezTo>
                    <a:pt x="11228" y="4108"/>
                    <a:pt x="10644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E64F1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2712;p66">
              <a:extLst>
                <a:ext uri="{FF2B5EF4-FFF2-40B4-BE49-F238E27FC236}">
                  <a16:creationId xmlns:a16="http://schemas.microsoft.com/office/drawing/2014/main" id="{DC3380FF-4971-CDAE-21AA-532CCD7AC4B5}"/>
                </a:ext>
              </a:extLst>
            </p:cNvPr>
            <p:cNvSpPr/>
            <p:nvPr/>
          </p:nvSpPr>
          <p:spPr>
            <a:xfrm>
              <a:off x="5949950" y="2401570"/>
              <a:ext cx="245745" cy="22669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08" y="357"/>
                  </a:moveTo>
                  <a:cubicBezTo>
                    <a:pt x="8513" y="357"/>
                    <a:pt x="10871" y="2703"/>
                    <a:pt x="10871" y="5608"/>
                  </a:cubicBezTo>
                  <a:cubicBezTo>
                    <a:pt x="10871" y="8513"/>
                    <a:pt x="8513" y="10859"/>
                    <a:pt x="5608" y="10859"/>
                  </a:cubicBezTo>
                  <a:cubicBezTo>
                    <a:pt x="2715" y="10859"/>
                    <a:pt x="357" y="8513"/>
                    <a:pt x="357" y="5608"/>
                  </a:cubicBezTo>
                  <a:cubicBezTo>
                    <a:pt x="357" y="2703"/>
                    <a:pt x="2715" y="357"/>
                    <a:pt x="5608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56" y="8525"/>
                    <a:pt x="11228" y="7108"/>
                    <a:pt x="11228" y="5608"/>
                  </a:cubicBezTo>
                  <a:cubicBezTo>
                    <a:pt x="11228" y="4108"/>
                    <a:pt x="10644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E64F18"/>
            </a:solidFill>
            <a:ln w="6350">
              <a:solidFill>
                <a:srgbClr val="E64F1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1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1AA0A7B-52BB-5C2C-B45A-068628532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25" y="1230956"/>
            <a:ext cx="4660786" cy="23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6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03BFA-963D-C1C1-6BEA-415F6970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925"/>
            <a:ext cx="10515600" cy="1325880"/>
          </a:xfrm>
        </p:spPr>
        <p:txBody>
          <a:bodyPr/>
          <a:lstStyle/>
          <a:p>
            <a:r>
              <a:rPr lang="en-US" altLang="ko-KR" dirty="0"/>
              <a:t>OCR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4725BA-07E2-31F8-1889-AEE8193C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9C507-4322-981C-E178-941926F4C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t="9855" r="840" b="96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F40F743-998B-D11D-E8BE-91E6D0FC7574}"/>
              </a:ext>
            </a:extLst>
          </p:cNvPr>
          <p:cNvSpPr>
            <a:spLocks noGrp="1" noChangeArrowheads="1"/>
          </p:cNvSpPr>
          <p:nvPr/>
        </p:nvSpPr>
        <p:spPr>
          <a:xfrm>
            <a:off x="838200" y="3011973"/>
            <a:ext cx="1667123" cy="101566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6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207156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t="9855" r="840" b="96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0"/>
          <p:cNvSpPr>
            <a:spLocks noGrp="1" noChangeArrowheads="1"/>
          </p:cNvSpPr>
          <p:nvPr/>
        </p:nvSpPr>
        <p:spPr>
          <a:xfrm>
            <a:off x="649553" y="1097686"/>
            <a:ext cx="3679427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1. </a:t>
            </a:r>
            <a:r>
              <a:rPr lang="ko-KR" altLang="en-US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프로젝트 개요</a:t>
            </a:r>
            <a:endParaRPr lang="en-US" altLang="ko-KR" sz="3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62C1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Rectangle 10"/>
          <p:cNvSpPr>
            <a:spLocks noGrp="1" noChangeArrowheads="1"/>
          </p:cNvSpPr>
          <p:nvPr/>
        </p:nvSpPr>
        <p:spPr>
          <a:xfrm>
            <a:off x="649554" y="2141562"/>
            <a:ext cx="508312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3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2. </a:t>
            </a:r>
            <a:r>
              <a:rPr lang="ko-KR" altLang="en-US" sz="3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프로젝트 팀 구성 및 역할 </a:t>
            </a:r>
          </a:p>
        </p:txBody>
      </p:sp>
      <p:sp>
        <p:nvSpPr>
          <p:cNvPr id="37" name="Rectangle 10"/>
          <p:cNvSpPr>
            <a:spLocks noGrp="1" noChangeArrowheads="1"/>
          </p:cNvSpPr>
          <p:nvPr/>
        </p:nvSpPr>
        <p:spPr>
          <a:xfrm>
            <a:off x="649555" y="3185438"/>
            <a:ext cx="5480668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3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3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절차 및 방법 </a:t>
            </a:r>
          </a:p>
        </p:txBody>
      </p:sp>
      <p:sp>
        <p:nvSpPr>
          <p:cNvPr id="38" name="Rectangle 10"/>
          <p:cNvSpPr>
            <a:spLocks noGrp="1" noChangeArrowheads="1"/>
          </p:cNvSpPr>
          <p:nvPr/>
        </p:nvSpPr>
        <p:spPr>
          <a:xfrm>
            <a:off x="649555" y="4229314"/>
            <a:ext cx="4025141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3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3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결과 </a:t>
            </a: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BC78F731-8890-0DA5-492A-5338C44783AD}"/>
              </a:ext>
            </a:extLst>
          </p:cNvPr>
          <p:cNvSpPr>
            <a:spLocks noGrp="1" noChangeArrowheads="1"/>
          </p:cNvSpPr>
          <p:nvPr/>
        </p:nvSpPr>
        <p:spPr>
          <a:xfrm>
            <a:off x="649554" y="5273189"/>
            <a:ext cx="3098605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3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5. </a:t>
            </a:r>
            <a:r>
              <a:rPr lang="ko-KR" altLang="en-US" sz="3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298672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4960" y="25400"/>
            <a:ext cx="8543925" cy="7124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절차 및 방법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13F13F-AE72-E20F-CBC0-367A86A96FA1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4716780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" name="Google Shape;798;p33"/>
          <p:cNvSpPr txBox="1">
            <a:spLocks/>
          </p:cNvSpPr>
          <p:nvPr/>
        </p:nvSpPr>
        <p:spPr>
          <a:xfrm>
            <a:off x="728980" y="1035050"/>
            <a:ext cx="3688080" cy="709295"/>
          </a:xfrm>
          <a:prstGeom prst="rect">
            <a:avLst/>
          </a:prstGeom>
        </p:spPr>
        <p:txBody>
          <a:bodyPr vert="horz" wrap="square" lIns="121920" tIns="121920" rIns="121920" bIns="121920" numCol="1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b="1" dirty="0">
                <a:cs typeface="KoPubWorld바탕체 Bold" charset="0"/>
              </a:rPr>
              <a:t>요약문 데이터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728980" y="2369185"/>
            <a:ext cx="5306060" cy="29705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fontAlgn="base" latinLnBrk="0">
              <a:buFontTx/>
              <a:buNone/>
            </a:pPr>
            <a:r>
              <a:rPr lang="en-US" altLang="ko-KR" sz="2500" b="1" spc="-140">
                <a:solidFill>
                  <a:srgbClr val="000000"/>
                </a:solidFill>
                <a:latin typeface="맑은 고딕" charset="0"/>
              </a:rPr>
              <a:t>AI Hub </a:t>
            </a:r>
            <a:r>
              <a:rPr lang="ko-KR" altLang="en-US" sz="2500" b="1" spc="-140">
                <a:solidFill>
                  <a:srgbClr val="000000"/>
                </a:solidFill>
                <a:latin typeface="맑은 고딕" charset="0"/>
              </a:rPr>
              <a:t>요약문 및 레포트 생성 데이터</a:t>
            </a:r>
            <a:endParaRPr lang="ko-KR" altLang="en-US" sz="2500" b="1">
              <a:solidFill>
                <a:srgbClr val="000000"/>
              </a:solidFill>
              <a:latin typeface="맑은 고딕" charset="0"/>
            </a:endParaRPr>
          </a:p>
          <a:p>
            <a:pPr marL="0" indent="0" algn="l" fontAlgn="base" latinLnBrk="0">
              <a:buFontTx/>
              <a:buNone/>
            </a:pPr>
            <a:endParaRPr lang="ko-KR" altLang="en-US">
              <a:solidFill>
                <a:srgbClr val="000000"/>
              </a:solidFill>
              <a:latin typeface="맑은 고딕" charset="0"/>
              <a:ea typeface="+mj-ea"/>
            </a:endParaRPr>
          </a:p>
          <a:p>
            <a:pPr marL="0" indent="0" algn="l" fontAlgn="base" latinLnBrk="0">
              <a:buFontTx/>
              <a:buNone/>
            </a:pPr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fontAlgn="base" latinLnBrk="0">
              <a:buFont typeface="Arial"/>
              <a:buChar char="•"/>
            </a:pP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다양한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한국어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원문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데이터로부터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정제된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추출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및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생성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요약문을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도출하고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검증한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한국어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문서요약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+mj-ea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맑은 고딕" charset="0"/>
                <a:ea typeface="맑은 고딕" charset="0"/>
              </a:rPr>
              <a:t>AI </a:t>
            </a: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데이터셋</a:t>
            </a:r>
          </a:p>
          <a:p>
            <a:pPr marL="285750" indent="-285750" fontAlgn="base" latinLnBrk="0">
              <a:buFont typeface="Arial"/>
              <a:buChar char="•"/>
            </a:pPr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fontAlgn="base" latinLnBrk="0">
              <a:buFont typeface="Arial"/>
              <a:buChar char="•"/>
            </a:pPr>
            <a:r>
              <a:rPr lang="ko-KR" altLang="en-US">
                <a:solidFill>
                  <a:srgbClr val="000000"/>
                </a:solidFill>
                <a:latin typeface="맑은 고딕" charset="0"/>
                <a:ea typeface="맑은 고딕" charset="0"/>
              </a:rPr>
              <a:t>추출요약을 포함하여 본문에서 중요한 문장을 하나의 새로운 요약문으로 창조하는 생성요약을 위한 데이터 세트를 구축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11335-16EE-21AB-A5B1-676693637942}"/>
              </a:ext>
            </a:extLst>
          </p:cNvPr>
          <p:cNvGrpSpPr/>
          <p:nvPr/>
        </p:nvGrpSpPr>
        <p:grpSpPr>
          <a:xfrm>
            <a:off x="6193155" y="1868170"/>
            <a:ext cx="5502910" cy="4176395"/>
            <a:chOff x="6193155" y="1868170"/>
            <a:chExt cx="5502910" cy="41763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F3CE26-0B4E-0BDB-B6A3-A696DA515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910" y="1868170"/>
              <a:ext cx="5305425" cy="4011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AE0231-5343-BAE7-9CD2-91C10D1BF24E}"/>
                </a:ext>
              </a:extLst>
            </p:cNvPr>
            <p:cNvSpPr txBox="1"/>
            <p:nvPr/>
          </p:nvSpPr>
          <p:spPr>
            <a:xfrm>
              <a:off x="6193155" y="5845175"/>
              <a:ext cx="5502910" cy="20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rgbClr val="000000"/>
                  </a:solidFill>
                  <a:latin typeface="+mj-lt"/>
                  <a:ea typeface="+mj-ea"/>
                </a:rPr>
                <a:t>https://www.aihub.or.kr/aihubdata/data/view.do?currMenu=115&amp;topMenu=100&amp;aihubDataSe=realm&amp;dataSetSn=582</a:t>
              </a:r>
              <a:endParaRPr lang="ko-KR" altLang="en-US" sz="700" dirty="0">
                <a:solidFill>
                  <a:srgbClr val="000000"/>
                </a:solidFill>
                <a:latin typeface="+mj-lt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37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8;p33"/>
          <p:cNvSpPr txBox="1">
            <a:spLocks/>
          </p:cNvSpPr>
          <p:nvPr/>
        </p:nvSpPr>
        <p:spPr>
          <a:xfrm>
            <a:off x="728766" y="1035050"/>
            <a:ext cx="7236674" cy="709295"/>
          </a:xfrm>
          <a:prstGeom prst="rect">
            <a:avLst/>
          </a:prstGeom>
        </p:spPr>
        <p:txBody>
          <a:bodyPr vert="horz" wrap="square" lIns="121920" tIns="121920" rIns="121920" bIns="121920" numCol="1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b="1" dirty="0">
                <a:cs typeface="KoPubWorld바탕체 Bold" charset="0"/>
              </a:rPr>
              <a:t>요약문 데이터</a:t>
            </a:r>
            <a:r>
              <a:rPr lang="en-US" altLang="ko-KR" sz="4000" b="1" dirty="0">
                <a:cs typeface="KoPubWorld바탕체 Bold" charset="0"/>
              </a:rPr>
              <a:t>: </a:t>
            </a:r>
            <a:r>
              <a:rPr lang="ko-KR" altLang="en-US" sz="4000" b="1" dirty="0">
                <a:cs typeface="KoPubWorld바탕체 Bold" charset="0"/>
              </a:rPr>
              <a:t>자체 제작</a:t>
            </a:r>
          </a:p>
        </p:txBody>
      </p:sp>
      <p:pic>
        <p:nvPicPr>
          <p:cNvPr id="9" name="그림 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BE4CB32D-1DF6-58C8-B2AC-288093E69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25" y="1911910"/>
            <a:ext cx="3474683" cy="354718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2C0EF39-21F2-3956-9F15-945ACC1AC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200914"/>
              </p:ext>
            </p:extLst>
          </p:nvPr>
        </p:nvGraphicFramePr>
        <p:xfrm>
          <a:off x="5749448" y="1911911"/>
          <a:ext cx="5082226" cy="35526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71376">
                  <a:extLst>
                    <a:ext uri="{9D8B030D-6E8A-4147-A177-3AD203B41FA5}">
                      <a16:colId xmlns:a16="http://schemas.microsoft.com/office/drawing/2014/main" val="4030636605"/>
                    </a:ext>
                  </a:extLst>
                </a:gridCol>
                <a:gridCol w="1410850">
                  <a:extLst>
                    <a:ext uri="{9D8B030D-6E8A-4147-A177-3AD203B41FA5}">
                      <a16:colId xmlns:a16="http://schemas.microsoft.com/office/drawing/2014/main" val="3562949277"/>
                    </a:ext>
                  </a:extLst>
                </a:gridCol>
              </a:tblGrid>
              <a:tr h="23289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원문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u="none" strike="noStrike" dirty="0">
                          <a:effectLst/>
                        </a:rPr>
                        <a:t>요약문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89286399"/>
                  </a:ext>
                </a:extLst>
              </a:tr>
              <a:tr h="3319759">
                <a:tc>
                  <a:txBody>
                    <a:bodyPr/>
                    <a:lstStyle/>
                    <a:p>
                      <a:pPr algn="l" fontAlgn="b">
                        <a:lnSpc>
                          <a:spcPts val="900"/>
                        </a:lnSpc>
                      </a:pP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하늘이 드높아 가니 벌써 가을인가 보다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가을이 무엇인지 내 모르되 잎이 진 지 오래고 뜰 앞에 두어 송이 황국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黃菊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이 웃는지라 찾아오는 이마다 가을이라 이르니 나도 가을이라 믿을 수밖에 없다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촛불을 끄고 창 앞에 턱을 괴었으나 무엇을 생각해야 할지 생각이 나질 않는다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다시 왜 사는가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문득 한 줄기 바람에 마른 잎이 날아간다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유 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위전변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有爲轉變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 —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바로 그것을 위 해서 모든 것이 사나 보다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우주의 원리 유일의 실재에다 ‘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멋’이란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 이름을 붙여 놓고 엊저녁 마시다 남은 머루술을 들이키고 나니 새삼스레 고개 끄덕여지는 밤이다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산골 물소리가 어떻게 높아 가는지 열어젖힌 창문에서는 달 빛이 쏟아져 들고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달빛 아래는 산란한 책과 술병과 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방우자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放牛子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가 네 활개를 펴고 잠들어 있는 것 이다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‘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멋’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그것을 가져다 어떤 이는 ‘도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道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)’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라 하고 ‘일물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一物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)’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이라 하고 ‘일심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一心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)’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이라 하고 대중이 없는데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하여간 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도고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 일물이고 일심이고 간에 오늘 밤엔 ‘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멋’이다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태초에 말씀이 있는 것이 아니라 태초에 ‘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멋’이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 있었다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멋을 멋있게 하는 것이 바로 무상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無常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인가 하면 무상을 무상하게 하는 것이 또한 멋이다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변함이 없는 세상이라면 무슨 멋이 있겠는가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이 커다란 멋을 세상 사람은 번뇌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煩惱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라 이르더라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가장 큰 괴로움이라 하더라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우주를 자적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自適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하면 우주는 멋이었다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우주에 회의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懷疑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하면 우주는 슬픈 속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俗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이었다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나와 우 주 사이에 주종의 관계 있어 이를 향락하고 향락 당하겠는가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우주를 내가 향락하는가 하면 우주가 나를 향락하는 것이다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나의 멋이 한 곳에서 슬픔이 되고 속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俗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이 되고 하는가 하면 바로 그 자리에 서 즐거움이 되고 아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雅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가 되는구나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죽지 못해 살 바에는 없는 재미도 짐짓 있다 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하랴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한 바리 밥과 산나물로 족히 목숨을 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이으고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 일상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一床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의 서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書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가 있으니 이로써 살아 있는 복이 족하지 않은가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시를 읊을 동쪽 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두던이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 있고 발을 씻을 맑은 물이 있으니 어지러운 세상에 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허물할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 이 가 누군가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어째 세상이 괴롭다 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하느뇨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이는 구태여 복을 찾으려 함이니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슬프다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복을 찾는 사람이 여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행복이란 찾을수록 멀어 가는 것이 아닌가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세상의 이치를 알아 가는 것이 곧 행복이라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다만 알려고 함으로써 멋을 </a:t>
                      </a:r>
                      <a:r>
                        <a:rPr lang="ko-KR" altLang="en-US" sz="700" u="none" strike="noStrike" dirty="0" err="1">
                          <a:effectLst/>
                          <a:latin typeface="+mn-ea"/>
                          <a:ea typeface="+mn-ea"/>
                        </a:rPr>
                        <a:t>삼노라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0" marR="180000" marT="180000" marB="180000" anchor="ctr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ts val="1200"/>
                        </a:lnSpc>
                      </a:pP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가을이 오고 멋을 향락하는 것이 세상의 복과 행복이며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세상의 변함에 대한 괴로움은 번뇌일 뿐이다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우주는 멋으로 가득 차 있으며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u="none" strike="noStrike" dirty="0">
                          <a:effectLst/>
                          <a:latin typeface="+mn-ea"/>
                          <a:ea typeface="+mn-ea"/>
                        </a:rPr>
                        <a:t>멋을 삼아 즐거움과 아름다움을 느끼며 살아야 한다</a:t>
                      </a:r>
                      <a: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</a:br>
                      <a:br>
                        <a:rPr lang="en-US" altLang="ko-KR" sz="700" u="none" strike="noStrike" dirty="0">
                          <a:effectLst/>
                          <a:latin typeface="+mn-ea"/>
                          <a:ea typeface="+mn-ea"/>
                        </a:rPr>
                      </a:b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0" marR="180000" marT="180000" marB="180000" anchor="ctr"/>
                </a:tc>
                <a:extLst>
                  <a:ext uri="{0D108BD9-81ED-4DB2-BD59-A6C34878D82A}">
                    <a16:rowId xmlns:a16="http://schemas.microsoft.com/office/drawing/2014/main" val="13220347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49506C-998E-255C-DA2D-B4F13F822FA4}"/>
              </a:ext>
            </a:extLst>
          </p:cNvPr>
          <p:cNvSpPr txBox="1"/>
          <p:nvPr/>
        </p:nvSpPr>
        <p:spPr>
          <a:xfrm>
            <a:off x="2445270" y="5890316"/>
            <a:ext cx="7362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j-lt"/>
              </a:rPr>
              <a:t>생성형 </a:t>
            </a:r>
            <a:r>
              <a:rPr lang="en-US" altLang="ko-KR" sz="2400" b="1" dirty="0">
                <a:latin typeface="+mj-lt"/>
              </a:rPr>
              <a:t>AI </a:t>
            </a:r>
            <a:r>
              <a:rPr lang="ko-KR" altLang="en-US" sz="2400" b="1" dirty="0">
                <a:latin typeface="+mj-lt"/>
              </a:rPr>
              <a:t>서비스들을 이용하여 요약문 생성 후 검수 </a:t>
            </a: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B9FDE401-45D1-A327-947A-8CD73FAC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5400"/>
            <a:ext cx="8543925" cy="7124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절차 및 방법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8096CB0-4E15-29C7-FC57-1F61685DA00D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4717062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51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>
            <a:off x="0" y="6780530"/>
            <a:ext cx="12205335" cy="130175"/>
          </a:xfrm>
          <a:prstGeom prst="rect">
            <a:avLst/>
          </a:prstGeom>
          <a:solidFill>
            <a:srgbClr val="562C1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385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5" name="Google Shape;798;p33"/>
          <p:cNvSpPr txBox="1">
            <a:spLocks/>
          </p:cNvSpPr>
          <p:nvPr/>
        </p:nvSpPr>
        <p:spPr>
          <a:xfrm>
            <a:off x="960120" y="922020"/>
            <a:ext cx="4689475" cy="82994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b="1">
                <a:latin typeface="맑은 고딕" charset="0"/>
                <a:cs typeface="KoPubWorld바탕체 Bold" charset="0"/>
              </a:rPr>
              <a:t>KoBART vs T5</a:t>
            </a:r>
            <a:endParaRPr lang="ko-KR" altLang="en-US" b="1">
              <a:latin typeface="맑은 고딕" charset="0"/>
              <a:cs typeface="KoPubWorld바탕체 Bold" charset="0"/>
            </a:endParaRPr>
          </a:p>
        </p:txBody>
      </p:sp>
      <p:sp>
        <p:nvSpPr>
          <p:cNvPr id="6" name="Google Shape;799;p33"/>
          <p:cNvSpPr txBox="1">
            <a:spLocks/>
          </p:cNvSpPr>
          <p:nvPr/>
        </p:nvSpPr>
        <p:spPr>
          <a:xfrm>
            <a:off x="1730375" y="2228215"/>
            <a:ext cx="2700020" cy="576580"/>
          </a:xfrm>
          <a:prstGeom prst="rect">
            <a:avLst/>
          </a:prstGeom>
        </p:spPr>
        <p:txBody>
          <a:bodyPr vert="horz" wrap="square" lIns="121920" tIns="121920" rIns="121920" bIns="121920" numCol="1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 latinLnBrk="0">
              <a:buFontTx/>
              <a:buNone/>
            </a:pPr>
            <a:r>
              <a:rPr lang="ko-KR" altLang="en-US" sz="2400" dirty="0">
                <a:latin typeface="맑은 고딕" charset="0"/>
                <a:cs typeface="KoPubWorld바탕체 Bold" charset="0"/>
              </a:rPr>
              <a:t>기사 데이터 원문</a:t>
            </a:r>
          </a:p>
        </p:txBody>
      </p:sp>
      <p:sp>
        <p:nvSpPr>
          <p:cNvPr id="8" name="Google Shape;800;p33"/>
          <p:cNvSpPr txBox="1">
            <a:spLocks/>
          </p:cNvSpPr>
          <p:nvPr/>
        </p:nvSpPr>
        <p:spPr>
          <a:xfrm>
            <a:off x="6322377" y="2270450"/>
            <a:ext cx="1762760" cy="546735"/>
          </a:xfrm>
          <a:prstGeom prst="rect">
            <a:avLst/>
          </a:prstGeom>
        </p:spPr>
        <p:txBody>
          <a:bodyPr vert="horz" wrap="square" lIns="121920" tIns="121920" rIns="121920" bIns="121920" numCol="1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latinLnBrk="0">
              <a:buFont typeface="Arial"/>
              <a:buChar char="•"/>
            </a:pPr>
            <a:r>
              <a:rPr lang="en-US" altLang="ko-KR" sz="2400">
                <a:latin typeface="맑은 고딕" charset="0"/>
                <a:cs typeface="KoPubWorld바탕체 Bold" charset="0"/>
              </a:rPr>
              <a:t>KoBART</a:t>
            </a:r>
            <a:endParaRPr lang="ko-KR" altLang="en-US" sz="2400">
              <a:latin typeface="맑은 고딕" charset="0"/>
              <a:cs typeface="KoPubWorld바탕체 Bold" charset="0"/>
            </a:endParaRPr>
          </a:p>
        </p:txBody>
      </p:sp>
      <p:sp>
        <p:nvSpPr>
          <p:cNvPr id="10" name="Google Shape;804;p33"/>
          <p:cNvSpPr txBox="1">
            <a:spLocks/>
          </p:cNvSpPr>
          <p:nvPr/>
        </p:nvSpPr>
        <p:spPr>
          <a:xfrm>
            <a:off x="6364605" y="4279071"/>
            <a:ext cx="1068070" cy="448310"/>
          </a:xfrm>
          <a:prstGeom prst="rect">
            <a:avLst/>
          </a:prstGeom>
        </p:spPr>
        <p:txBody>
          <a:bodyPr vert="horz" wrap="square" lIns="121920" tIns="121920" rIns="121920" bIns="121920" numCol="1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200" latinLnBrk="0">
              <a:buClr>
                <a:srgbClr val="000000"/>
              </a:buClr>
              <a:buFont typeface="맑은 고딕"/>
              <a:buChar char="•"/>
              <a:defRPr/>
            </a:pPr>
            <a:r>
              <a:rPr lang="en-US" altLang="ko-KR" sz="2400" dirty="0">
                <a:solidFill>
                  <a:srgbClr val="000000"/>
                </a:solidFill>
                <a:latin typeface="맑은 고딕" charset="0"/>
                <a:cs typeface="KoPubWorld바탕체 Bold" charset="0"/>
              </a:rPr>
              <a:t>T5</a:t>
            </a:r>
            <a:endParaRPr lang="ko-KR" altLang="en-US" sz="2400" dirty="0">
              <a:solidFill>
                <a:srgbClr val="000000"/>
              </a:solidFill>
              <a:latin typeface="맑은 고딕" charset="0"/>
              <a:cs typeface="KoPubWorld바탕체 Bold" charset="0"/>
            </a:endParaRPr>
          </a:p>
        </p:txBody>
      </p:sp>
      <p:grpSp>
        <p:nvGrpSpPr>
          <p:cNvPr id="11" name="Google Shape;811;p33">
            <a:extLst>
              <a:ext uri="{FF2B5EF4-FFF2-40B4-BE49-F238E27FC236}">
                <a16:creationId xmlns:a16="http://schemas.microsoft.com/office/drawing/2014/main" id="{0BF0214F-B0A0-10AD-8CE6-7E67D8CFB1DD}"/>
              </a:ext>
            </a:extLst>
          </p:cNvPr>
          <p:cNvGrpSpPr/>
          <p:nvPr/>
        </p:nvGrpSpPr>
        <p:grpSpPr>
          <a:xfrm>
            <a:off x="1216660" y="2284730"/>
            <a:ext cx="534035" cy="466725"/>
            <a:chOff x="1216660" y="1918970"/>
            <a:chExt cx="534035" cy="466725"/>
          </a:xfrm>
        </p:grpSpPr>
        <p:sp>
          <p:nvSpPr>
            <p:cNvPr id="12" name="Google Shape;812;p33"/>
            <p:cNvSpPr>
              <a:spLocks/>
            </p:cNvSpPr>
            <p:nvPr/>
          </p:nvSpPr>
          <p:spPr>
            <a:xfrm>
              <a:off x="1257935" y="2177415"/>
              <a:ext cx="334010" cy="140970"/>
            </a:xfrm>
            <a:custGeom>
              <a:avLst/>
              <a:gdLst>
                <a:gd name="TX0" fmla="*/ 1658 w 11117"/>
                <a:gd name="TY0" fmla="*/ 1224 h 4704"/>
                <a:gd name="TX1" fmla="*/ 2230 w 11117"/>
                <a:gd name="TY1" fmla="*/ 2213 h 4704"/>
                <a:gd name="TX2" fmla="*/ 1658 w 11117"/>
                <a:gd name="TY2" fmla="*/ 2786 h 4704"/>
                <a:gd name="TX3" fmla="*/ 1079 w 11117"/>
                <a:gd name="TY3" fmla="*/ 2213 h 4704"/>
                <a:gd name="TX4" fmla="*/ 1658 w 11117"/>
                <a:gd name="TY4" fmla="*/ 1224 h 4704"/>
                <a:gd name="TX6" fmla="*/ 9462 w 11117"/>
                <a:gd name="TY6" fmla="*/ 1224 h 4704"/>
                <a:gd name="TX7" fmla="*/ 10036 w 11117"/>
                <a:gd name="TY7" fmla="*/ 2213 h 4704"/>
                <a:gd name="TX8" fmla="*/ 9458 w 11117"/>
                <a:gd name="TY8" fmla="*/ 2786 h 4704"/>
                <a:gd name="TX9" fmla="*/ 8885 w 11117"/>
                <a:gd name="TY9" fmla="*/ 2213 h 4704"/>
                <a:gd name="TX10" fmla="*/ 9462 w 11117"/>
                <a:gd name="TY10" fmla="*/ 1224 h 4704"/>
                <a:gd name="TX12" fmla="*/ 5855 w 11117"/>
                <a:gd name="TY12" fmla="*/ 3032 h 4704"/>
                <a:gd name="TX13" fmla="*/ 5855 w 11117"/>
                <a:gd name="TY13" fmla="*/ 4183 h 4704"/>
                <a:gd name="TX14" fmla="*/ 5265 w 11117"/>
                <a:gd name="TY14" fmla="*/ 4183 h 4704"/>
                <a:gd name="TX15" fmla="*/ 5265 w 11117"/>
                <a:gd name="TY15" fmla="*/ 3032 h 4704"/>
                <a:gd name="TX17" fmla="*/ 5558 w 11117"/>
                <a:gd name="TY17" fmla="*/ 585 h 4704"/>
                <a:gd name="TX18" fmla="*/ 7247 w 11117"/>
                <a:gd name="TY18" fmla="*/ 1792 h 4704"/>
                <a:gd name="TX19" fmla="*/ 7247 w 11117"/>
                <a:gd name="TY19" fmla="*/ 4183 h 4704"/>
                <a:gd name="TX20" fmla="*/ 6377 w 11117"/>
                <a:gd name="TY20" fmla="*/ 4183 h 4704"/>
                <a:gd name="TX21" fmla="*/ 6377 w 11117"/>
                <a:gd name="TY21" fmla="*/ 2772 h 4704"/>
                <a:gd name="TX22" fmla="*/ 6117 w 11117"/>
                <a:gd name="TY22" fmla="*/ 2507 h 4704"/>
                <a:gd name="TX23" fmla="*/ 4999 w 11117"/>
                <a:gd name="TY23" fmla="*/ 2507 h 4704"/>
                <a:gd name="TX24" fmla="*/ 4739 w 11117"/>
                <a:gd name="TY24" fmla="*/ 2772 h 4704"/>
                <a:gd name="TX25" fmla="*/ 4739 w 11117"/>
                <a:gd name="TY25" fmla="*/ 4183 h 4704"/>
                <a:gd name="TX26" fmla="*/ 3867 w 11117"/>
                <a:gd name="TY26" fmla="*/ 4183 h 4704"/>
                <a:gd name="TX27" fmla="*/ 3867 w 11117"/>
                <a:gd name="TY27" fmla="*/ 1792 h 4704"/>
                <a:gd name="TX28" fmla="*/ 5558 w 11117"/>
                <a:gd name="TY28" fmla="*/ 585 h 4704"/>
                <a:gd name="TX30" fmla="*/ 5558 w 11117"/>
                <a:gd name="TY30" fmla="*/ 0 h 4704"/>
                <a:gd name="TX31" fmla="*/ 5407 w 11117"/>
                <a:gd name="TY31" fmla="*/ 50 h 4704"/>
                <a:gd name="TX32" fmla="*/ 3456 w 11117"/>
                <a:gd name="TY32" fmla="*/ 1441 h 4704"/>
                <a:gd name="TX33" fmla="*/ 3347 w 11117"/>
                <a:gd name="TY33" fmla="*/ 1655 h 4704"/>
                <a:gd name="TX34" fmla="*/ 3347 w 11117"/>
                <a:gd name="TY34" fmla="*/ 4183 h 4704"/>
                <a:gd name="TX35" fmla="*/ 1918 w 11117"/>
                <a:gd name="TY35" fmla="*/ 4183 h 4704"/>
                <a:gd name="TX36" fmla="*/ 1918 w 11117"/>
                <a:gd name="TY36" fmla="*/ 3278 h 4704"/>
                <a:gd name="TX37" fmla="*/ 2755 w 11117"/>
                <a:gd name="TY37" fmla="*/ 2213 h 4704"/>
                <a:gd name="TX38" fmla="*/ 1851 w 11117"/>
                <a:gd name="TY38" fmla="*/ 646 h 4704"/>
                <a:gd name="TX39" fmla="*/ 1658 w 11117"/>
                <a:gd name="TY39" fmla="*/ 556 h 4704"/>
                <a:gd name="TX40" fmla="*/ 1463 w 11117"/>
                <a:gd name="TY40" fmla="*/ 646 h 4704"/>
                <a:gd name="TX41" fmla="*/ 559 w 11117"/>
                <a:gd name="TY41" fmla="*/ 2213 h 4704"/>
                <a:gd name="TX42" fmla="*/ 1396 w 11117"/>
                <a:gd name="TY42" fmla="*/ 3278 h 4704"/>
                <a:gd name="TX43" fmla="*/ 1396 w 11117"/>
                <a:gd name="TY43" fmla="*/ 4183 h 4704"/>
                <a:gd name="TX44" fmla="*/ 260 w 11117"/>
                <a:gd name="TY44" fmla="*/ 4183 h 4704"/>
                <a:gd name="TX45" fmla="*/ 0 w 11117"/>
                <a:gd name="TY45" fmla="*/ 4443 h 4704"/>
                <a:gd name="TX46" fmla="*/ 260 w 11117"/>
                <a:gd name="TY46" fmla="*/ 4703 h 4704"/>
                <a:gd name="TX47" fmla="*/ 10854 w 11117"/>
                <a:gd name="TY47" fmla="*/ 4703 h 4704"/>
                <a:gd name="TX48" fmla="*/ 11115 w 11117"/>
                <a:gd name="TY48" fmla="*/ 4443 h 4704"/>
                <a:gd name="TX49" fmla="*/ 10854 w 11117"/>
                <a:gd name="TY49" fmla="*/ 4183 h 4704"/>
                <a:gd name="TX50" fmla="*/ 9723 w 11117"/>
                <a:gd name="TY50" fmla="*/ 4183 h 4704"/>
                <a:gd name="TX51" fmla="*/ 9723 w 11117"/>
                <a:gd name="TY51" fmla="*/ 3278 h 4704"/>
                <a:gd name="TX52" fmla="*/ 10556 w 11117"/>
                <a:gd name="TY52" fmla="*/ 2213 h 4704"/>
                <a:gd name="TX53" fmla="*/ 9656 w 11117"/>
                <a:gd name="TY53" fmla="*/ 646 h 4704"/>
                <a:gd name="TX54" fmla="*/ 9458 w 11117"/>
                <a:gd name="TY54" fmla="*/ 556 h 4704"/>
                <a:gd name="TX55" fmla="*/ 9263 w 11117"/>
                <a:gd name="TY55" fmla="*/ 646 h 4704"/>
                <a:gd name="TX56" fmla="*/ 8365 w 11117"/>
                <a:gd name="TY56" fmla="*/ 2213 h 4704"/>
                <a:gd name="TX57" fmla="*/ 9197 w 11117"/>
                <a:gd name="TY57" fmla="*/ 3278 h 4704"/>
                <a:gd name="TX58" fmla="*/ 9197 w 11117"/>
                <a:gd name="TY58" fmla="*/ 4183 h 4704"/>
                <a:gd name="TX59" fmla="*/ 7768 w 11117"/>
                <a:gd name="TY59" fmla="*/ 4183 h 4704"/>
                <a:gd name="TX60" fmla="*/ 7768 w 11117"/>
                <a:gd name="TY60" fmla="*/ 1655 h 4704"/>
                <a:gd name="TX61" fmla="*/ 7659 w 11117"/>
                <a:gd name="TY61" fmla="*/ 1441 h 4704"/>
                <a:gd name="TX62" fmla="*/ 5709 w 11117"/>
                <a:gd name="TY62" fmla="*/ 50 h 4704"/>
                <a:gd name="TX63" fmla="*/ 5558 w 11117"/>
                <a:gd name="TY63" fmla="*/ 0 h 470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</a:cxnLst>
              <a:rect l="l" t="t" r="r" b="b"/>
              <a:pathLst>
                <a:path w="11117" h="4704">
                  <a:moveTo>
                    <a:pt x="1658" y="1224"/>
                  </a:moveTo>
                  <a:cubicBezTo>
                    <a:pt x="1960" y="1598"/>
                    <a:pt x="2230" y="2029"/>
                    <a:pt x="2230" y="2213"/>
                  </a:cubicBezTo>
                  <a:cubicBezTo>
                    <a:pt x="2230" y="2531"/>
                    <a:pt x="1975" y="2786"/>
                    <a:pt x="1658" y="2786"/>
                  </a:cubicBezTo>
                  <a:cubicBezTo>
                    <a:pt x="1340" y="2786"/>
                    <a:pt x="1079" y="2531"/>
                    <a:pt x="1079" y="2213"/>
                  </a:cubicBezTo>
                  <a:cubicBezTo>
                    <a:pt x="1079" y="2029"/>
                    <a:pt x="1354" y="1598"/>
                    <a:pt x="1658" y="1224"/>
                  </a:cubicBezTo>
                  <a:close/>
                  <a:moveTo>
                    <a:pt x="9462" y="1224"/>
                  </a:moveTo>
                  <a:cubicBezTo>
                    <a:pt x="9761" y="1598"/>
                    <a:pt x="10036" y="2029"/>
                    <a:pt x="10036" y="2213"/>
                  </a:cubicBezTo>
                  <a:cubicBezTo>
                    <a:pt x="10036" y="2531"/>
                    <a:pt x="9775" y="2786"/>
                    <a:pt x="9458" y="2786"/>
                  </a:cubicBezTo>
                  <a:cubicBezTo>
                    <a:pt x="9145" y="2786"/>
                    <a:pt x="8885" y="2531"/>
                    <a:pt x="8885" y="2213"/>
                  </a:cubicBezTo>
                  <a:cubicBezTo>
                    <a:pt x="8885" y="2029"/>
                    <a:pt x="9155" y="1598"/>
                    <a:pt x="9462" y="1224"/>
                  </a:cubicBezTo>
                  <a:close/>
                  <a:moveTo>
                    <a:pt x="5855" y="3032"/>
                  </a:moveTo>
                  <a:lnTo>
                    <a:pt x="5855" y="4183"/>
                  </a:lnTo>
                  <a:lnTo>
                    <a:pt x="5265" y="4183"/>
                  </a:lnTo>
                  <a:lnTo>
                    <a:pt x="5265" y="3032"/>
                  </a:lnTo>
                  <a:close/>
                  <a:moveTo>
                    <a:pt x="5558" y="585"/>
                  </a:moveTo>
                  <a:lnTo>
                    <a:pt x="7247" y="1792"/>
                  </a:lnTo>
                  <a:lnTo>
                    <a:pt x="7247" y="4183"/>
                  </a:lnTo>
                  <a:lnTo>
                    <a:pt x="6377" y="4183"/>
                  </a:lnTo>
                  <a:lnTo>
                    <a:pt x="6377" y="2772"/>
                  </a:lnTo>
                  <a:cubicBezTo>
                    <a:pt x="6377" y="2625"/>
                    <a:pt x="6259" y="2507"/>
                    <a:pt x="6117" y="2507"/>
                  </a:cubicBezTo>
                  <a:lnTo>
                    <a:pt x="4999" y="2507"/>
                  </a:lnTo>
                  <a:cubicBezTo>
                    <a:pt x="4857" y="2507"/>
                    <a:pt x="4739" y="2625"/>
                    <a:pt x="4739" y="2772"/>
                  </a:cubicBezTo>
                  <a:lnTo>
                    <a:pt x="4739" y="4183"/>
                  </a:lnTo>
                  <a:lnTo>
                    <a:pt x="3867" y="4183"/>
                  </a:lnTo>
                  <a:lnTo>
                    <a:pt x="3867" y="1792"/>
                  </a:lnTo>
                  <a:lnTo>
                    <a:pt x="5558" y="585"/>
                  </a:lnTo>
                  <a:close/>
                  <a:moveTo>
                    <a:pt x="5558" y="0"/>
                  </a:moveTo>
                  <a:cubicBezTo>
                    <a:pt x="5505" y="0"/>
                    <a:pt x="5451" y="17"/>
                    <a:pt x="5407" y="50"/>
                  </a:cubicBezTo>
                  <a:lnTo>
                    <a:pt x="3456" y="1441"/>
                  </a:lnTo>
                  <a:cubicBezTo>
                    <a:pt x="3384" y="1494"/>
                    <a:pt x="3347" y="1570"/>
                    <a:pt x="3347" y="1655"/>
                  </a:cubicBezTo>
                  <a:lnTo>
                    <a:pt x="3347" y="4183"/>
                  </a:lnTo>
                  <a:lnTo>
                    <a:pt x="1918" y="4183"/>
                  </a:lnTo>
                  <a:lnTo>
                    <a:pt x="1918" y="3278"/>
                  </a:lnTo>
                  <a:cubicBezTo>
                    <a:pt x="2396" y="3160"/>
                    <a:pt x="2755" y="2730"/>
                    <a:pt x="2755" y="2213"/>
                  </a:cubicBezTo>
                  <a:cubicBezTo>
                    <a:pt x="2755" y="1679"/>
                    <a:pt x="2003" y="812"/>
                    <a:pt x="1851" y="646"/>
                  </a:cubicBezTo>
                  <a:cubicBezTo>
                    <a:pt x="1800" y="589"/>
                    <a:pt x="1728" y="556"/>
                    <a:pt x="1658" y="556"/>
                  </a:cubicBezTo>
                  <a:cubicBezTo>
                    <a:pt x="1581" y="556"/>
                    <a:pt x="1510" y="589"/>
                    <a:pt x="1463" y="646"/>
                  </a:cubicBezTo>
                  <a:cubicBezTo>
                    <a:pt x="1311" y="812"/>
                    <a:pt x="559" y="1679"/>
                    <a:pt x="559" y="2213"/>
                  </a:cubicBezTo>
                  <a:cubicBezTo>
                    <a:pt x="559" y="2730"/>
                    <a:pt x="914" y="3160"/>
                    <a:pt x="1396" y="3278"/>
                  </a:cubicBezTo>
                  <a:lnTo>
                    <a:pt x="1396" y="4183"/>
                  </a:lnTo>
                  <a:lnTo>
                    <a:pt x="260" y="4183"/>
                  </a:lnTo>
                  <a:cubicBezTo>
                    <a:pt x="118" y="4183"/>
                    <a:pt x="0" y="4296"/>
                    <a:pt x="0" y="4443"/>
                  </a:cubicBezTo>
                  <a:cubicBezTo>
                    <a:pt x="0" y="4585"/>
                    <a:pt x="118" y="4703"/>
                    <a:pt x="260" y="4703"/>
                  </a:cubicBezTo>
                  <a:lnTo>
                    <a:pt x="10854" y="4703"/>
                  </a:lnTo>
                  <a:cubicBezTo>
                    <a:pt x="10996" y="4703"/>
                    <a:pt x="11115" y="4585"/>
                    <a:pt x="11115" y="4443"/>
                  </a:cubicBezTo>
                  <a:cubicBezTo>
                    <a:pt x="11115" y="4296"/>
                    <a:pt x="10996" y="4183"/>
                    <a:pt x="10854" y="4183"/>
                  </a:cubicBezTo>
                  <a:lnTo>
                    <a:pt x="9723" y="4183"/>
                  </a:lnTo>
                  <a:lnTo>
                    <a:pt x="9723" y="3278"/>
                  </a:lnTo>
                  <a:cubicBezTo>
                    <a:pt x="10201" y="3160"/>
                    <a:pt x="10556" y="2730"/>
                    <a:pt x="10556" y="2213"/>
                  </a:cubicBezTo>
                  <a:cubicBezTo>
                    <a:pt x="10556" y="1679"/>
                    <a:pt x="9803" y="812"/>
                    <a:pt x="9656" y="646"/>
                  </a:cubicBezTo>
                  <a:cubicBezTo>
                    <a:pt x="9604" y="589"/>
                    <a:pt x="9534" y="556"/>
                    <a:pt x="9458" y="556"/>
                  </a:cubicBezTo>
                  <a:cubicBezTo>
                    <a:pt x="9387" y="556"/>
                    <a:pt x="9316" y="589"/>
                    <a:pt x="9263" y="646"/>
                  </a:cubicBezTo>
                  <a:cubicBezTo>
                    <a:pt x="9117" y="812"/>
                    <a:pt x="8365" y="1679"/>
                    <a:pt x="8365" y="2213"/>
                  </a:cubicBezTo>
                  <a:cubicBezTo>
                    <a:pt x="8365" y="2730"/>
                    <a:pt x="8719" y="3160"/>
                    <a:pt x="9197" y="3278"/>
                  </a:cubicBezTo>
                  <a:lnTo>
                    <a:pt x="9197" y="4183"/>
                  </a:lnTo>
                  <a:lnTo>
                    <a:pt x="7768" y="4183"/>
                  </a:lnTo>
                  <a:lnTo>
                    <a:pt x="7768" y="1655"/>
                  </a:lnTo>
                  <a:cubicBezTo>
                    <a:pt x="7768" y="1570"/>
                    <a:pt x="7730" y="1494"/>
                    <a:pt x="7659" y="1441"/>
                  </a:cubicBezTo>
                  <a:lnTo>
                    <a:pt x="5709" y="50"/>
                  </a:lnTo>
                  <a:cubicBezTo>
                    <a:pt x="5664" y="17"/>
                    <a:pt x="5611" y="0"/>
                    <a:pt x="555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/>
            </a:ln>
          </p:spPr>
          <p:txBody>
            <a:bodyPr vert="horz" wrap="square" lIns="121920" tIns="121920" rIns="121920" bIns="121920" numCol="1" anchor="ctr">
              <a:noAutofit/>
            </a:bodyPr>
            <a:lstStyle/>
            <a:p>
              <a:pPr marL="0" indent="0" defTabSz="1219200" latinLnBrk="0"/>
              <a:endParaRPr lang="ko-KR" altLang="en-US" sz="1865">
                <a:solidFill>
                  <a:srgbClr val="E64F18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" name="Google Shape;813;p33"/>
            <p:cNvSpPr>
              <a:spLocks/>
            </p:cNvSpPr>
            <p:nvPr/>
          </p:nvSpPr>
          <p:spPr>
            <a:xfrm>
              <a:off x="1250315" y="2101850"/>
              <a:ext cx="158750" cy="66040"/>
            </a:xfrm>
            <a:custGeom>
              <a:avLst/>
              <a:gdLst>
                <a:gd name="TX0" fmla="*/ 4165 w 5290"/>
                <a:gd name="TY0" fmla="*/ 0 h 2196"/>
                <a:gd name="TX1" fmla="*/ 3982 w 5290"/>
                <a:gd name="TY1" fmla="*/ 79 h 2196"/>
                <a:gd name="TX2" fmla="*/ 3982 w 5290"/>
                <a:gd name="TY2" fmla="*/ 448 h 2196"/>
                <a:gd name="TX3" fmla="*/ 4370 w 5290"/>
                <a:gd name="TY3" fmla="*/ 837 h 2196"/>
                <a:gd name="TX4" fmla="*/ 3608 w 5290"/>
                <a:gd name="TY4" fmla="*/ 837 h 2196"/>
                <a:gd name="TX5" fmla="*/ 2983 w 5290"/>
                <a:gd name="TY5" fmla="*/ 1219 h 2196"/>
                <a:gd name="TX6" fmla="*/ 2770 w 5290"/>
                <a:gd name="TY6" fmla="*/ 1394 h 2196"/>
                <a:gd name="TX7" fmla="*/ 2562 w 5290"/>
                <a:gd name="TY7" fmla="*/ 1219 h 2196"/>
                <a:gd name="TX8" fmla="*/ 1938 w 5290"/>
                <a:gd name="TY8" fmla="*/ 837 h 2196"/>
                <a:gd name="TX9" fmla="*/ 1307 w 5290"/>
                <a:gd name="TY9" fmla="*/ 1219 h 2196"/>
                <a:gd name="TX10" fmla="*/ 1099 w 5290"/>
                <a:gd name="TY10" fmla="*/ 1394 h 2196"/>
                <a:gd name="TX11" fmla="*/ 891 w 5290"/>
                <a:gd name="TY11" fmla="*/ 1219 h 2196"/>
                <a:gd name="TX12" fmla="*/ 262 w 5290"/>
                <a:gd name="TY12" fmla="*/ 837 h 2196"/>
                <a:gd name="TX13" fmla="*/ 1 w 5290"/>
                <a:gd name="TY13" fmla="*/ 1097 h 2196"/>
                <a:gd name="TX14" fmla="*/ 262 w 5290"/>
                <a:gd name="TY14" fmla="*/ 1361 h 2196"/>
                <a:gd name="TX15" fmla="*/ 474 w 5290"/>
                <a:gd name="TY15" fmla="*/ 1532 h 2196"/>
                <a:gd name="TX16" fmla="*/ 1099 w 5290"/>
                <a:gd name="TY16" fmla="*/ 1916 h 2196"/>
                <a:gd name="TX17" fmla="*/ 1729 w 5290"/>
                <a:gd name="TY17" fmla="*/ 1532 h 2196"/>
                <a:gd name="TX18" fmla="*/ 1938 w 5290"/>
                <a:gd name="TY18" fmla="*/ 1361 h 2196"/>
                <a:gd name="TX19" fmla="*/ 2146 w 5290"/>
                <a:gd name="TY19" fmla="*/ 1532 h 2196"/>
                <a:gd name="TX20" fmla="*/ 2770 w 5290"/>
                <a:gd name="TY20" fmla="*/ 1916 h 2196"/>
                <a:gd name="TX21" fmla="*/ 3400 w 5290"/>
                <a:gd name="TY21" fmla="*/ 1532 h 2196"/>
                <a:gd name="TX22" fmla="*/ 3608 w 5290"/>
                <a:gd name="TY22" fmla="*/ 1361 h 2196"/>
                <a:gd name="TX23" fmla="*/ 4370 w 5290"/>
                <a:gd name="TY23" fmla="*/ 1361 h 2196"/>
                <a:gd name="TX24" fmla="*/ 3982 w 5290"/>
                <a:gd name="TY24" fmla="*/ 1750 h 2196"/>
                <a:gd name="TX25" fmla="*/ 3982 w 5290"/>
                <a:gd name="TY25" fmla="*/ 2119 h 2196"/>
                <a:gd name="TX26" fmla="*/ 4167 w 5290"/>
                <a:gd name="TY26" fmla="*/ 2194 h 2196"/>
                <a:gd name="TX27" fmla="*/ 4352 w 5290"/>
                <a:gd name="TY27" fmla="*/ 2119 h 2196"/>
                <a:gd name="TX28" fmla="*/ 5184 w 5290"/>
                <a:gd name="TY28" fmla="*/ 1281 h 2196"/>
                <a:gd name="TX29" fmla="*/ 5184 w 5290"/>
                <a:gd name="TY29" fmla="*/ 912 h 2196"/>
                <a:gd name="TX30" fmla="*/ 4352 w 5290"/>
                <a:gd name="TY30" fmla="*/ 79 h 2196"/>
                <a:gd name="TX31" fmla="*/ 4165 w 5290"/>
                <a:gd name="TY31" fmla="*/ 0 h 219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</a:cxnLst>
              <a:rect l="l" t="t" r="r" b="b"/>
              <a:pathLst>
                <a:path w="5290" h="2196">
                  <a:moveTo>
                    <a:pt x="4165" y="0"/>
                  </a:moveTo>
                  <a:cubicBezTo>
                    <a:pt x="4098" y="0"/>
                    <a:pt x="4032" y="27"/>
                    <a:pt x="3982" y="79"/>
                  </a:cubicBezTo>
                  <a:cubicBezTo>
                    <a:pt x="3878" y="178"/>
                    <a:pt x="3878" y="344"/>
                    <a:pt x="3982" y="448"/>
                  </a:cubicBezTo>
                  <a:lnTo>
                    <a:pt x="4370" y="837"/>
                  </a:lnTo>
                  <a:lnTo>
                    <a:pt x="3608" y="837"/>
                  </a:lnTo>
                  <a:cubicBezTo>
                    <a:pt x="3267" y="837"/>
                    <a:pt x="3096" y="1068"/>
                    <a:pt x="2983" y="1219"/>
                  </a:cubicBezTo>
                  <a:cubicBezTo>
                    <a:pt x="2875" y="1361"/>
                    <a:pt x="2841" y="1394"/>
                    <a:pt x="2770" y="1394"/>
                  </a:cubicBezTo>
                  <a:cubicBezTo>
                    <a:pt x="2704" y="1394"/>
                    <a:pt x="2666" y="1361"/>
                    <a:pt x="2562" y="1219"/>
                  </a:cubicBezTo>
                  <a:cubicBezTo>
                    <a:pt x="2449" y="1068"/>
                    <a:pt x="2273" y="837"/>
                    <a:pt x="1938" y="837"/>
                  </a:cubicBezTo>
                  <a:cubicBezTo>
                    <a:pt x="1597" y="837"/>
                    <a:pt x="1421" y="1068"/>
                    <a:pt x="1307" y="1219"/>
                  </a:cubicBezTo>
                  <a:cubicBezTo>
                    <a:pt x="1204" y="1361"/>
                    <a:pt x="1171" y="1394"/>
                    <a:pt x="1099" y="1394"/>
                  </a:cubicBezTo>
                  <a:cubicBezTo>
                    <a:pt x="1029" y="1394"/>
                    <a:pt x="995" y="1361"/>
                    <a:pt x="891" y="1219"/>
                  </a:cubicBezTo>
                  <a:cubicBezTo>
                    <a:pt x="778" y="1068"/>
                    <a:pt x="603" y="837"/>
                    <a:pt x="262" y="837"/>
                  </a:cubicBezTo>
                  <a:cubicBezTo>
                    <a:pt x="120" y="837"/>
                    <a:pt x="1" y="955"/>
                    <a:pt x="1" y="1097"/>
                  </a:cubicBezTo>
                  <a:cubicBezTo>
                    <a:pt x="1" y="1243"/>
                    <a:pt x="120" y="1361"/>
                    <a:pt x="262" y="1361"/>
                  </a:cubicBezTo>
                  <a:cubicBezTo>
                    <a:pt x="332" y="1361"/>
                    <a:pt x="370" y="1394"/>
                    <a:pt x="474" y="1532"/>
                  </a:cubicBezTo>
                  <a:cubicBezTo>
                    <a:pt x="588" y="1689"/>
                    <a:pt x="758" y="1916"/>
                    <a:pt x="1099" y="1916"/>
                  </a:cubicBezTo>
                  <a:cubicBezTo>
                    <a:pt x="1440" y="1916"/>
                    <a:pt x="1610" y="1689"/>
                    <a:pt x="1729" y="1532"/>
                  </a:cubicBezTo>
                  <a:cubicBezTo>
                    <a:pt x="1833" y="1394"/>
                    <a:pt x="1866" y="1361"/>
                    <a:pt x="1938" y="1361"/>
                  </a:cubicBezTo>
                  <a:cubicBezTo>
                    <a:pt x="2004" y="1361"/>
                    <a:pt x="2041" y="1394"/>
                    <a:pt x="2146" y="1532"/>
                  </a:cubicBezTo>
                  <a:cubicBezTo>
                    <a:pt x="2259" y="1689"/>
                    <a:pt x="2434" y="1916"/>
                    <a:pt x="2770" y="1916"/>
                  </a:cubicBezTo>
                  <a:cubicBezTo>
                    <a:pt x="3111" y="1916"/>
                    <a:pt x="3286" y="1689"/>
                    <a:pt x="3400" y="1532"/>
                  </a:cubicBezTo>
                  <a:cubicBezTo>
                    <a:pt x="3504" y="1394"/>
                    <a:pt x="3537" y="1361"/>
                    <a:pt x="3608" y="1361"/>
                  </a:cubicBezTo>
                  <a:lnTo>
                    <a:pt x="4370" y="1361"/>
                  </a:lnTo>
                  <a:lnTo>
                    <a:pt x="3982" y="1750"/>
                  </a:lnTo>
                  <a:cubicBezTo>
                    <a:pt x="3878" y="1853"/>
                    <a:pt x="3878" y="2019"/>
                    <a:pt x="3982" y="2119"/>
                  </a:cubicBezTo>
                  <a:cubicBezTo>
                    <a:pt x="4034" y="2171"/>
                    <a:pt x="4101" y="2194"/>
                    <a:pt x="4167" y="2194"/>
                  </a:cubicBezTo>
                  <a:cubicBezTo>
                    <a:pt x="4232" y="2194"/>
                    <a:pt x="4299" y="2171"/>
                    <a:pt x="4352" y="2119"/>
                  </a:cubicBezTo>
                  <a:lnTo>
                    <a:pt x="5184" y="1281"/>
                  </a:lnTo>
                  <a:cubicBezTo>
                    <a:pt x="5289" y="1182"/>
                    <a:pt x="5289" y="1016"/>
                    <a:pt x="5184" y="912"/>
                  </a:cubicBezTo>
                  <a:lnTo>
                    <a:pt x="4352" y="79"/>
                  </a:lnTo>
                  <a:cubicBezTo>
                    <a:pt x="4299" y="27"/>
                    <a:pt x="4232" y="0"/>
                    <a:pt x="416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/>
            </a:ln>
          </p:spPr>
          <p:txBody>
            <a:bodyPr vert="horz" wrap="square" lIns="121920" tIns="121920" rIns="121920" bIns="121920" numCol="1" anchor="ctr">
              <a:noAutofit/>
            </a:bodyPr>
            <a:lstStyle/>
            <a:p>
              <a:pPr marL="0" indent="0" defTabSz="1219200" latinLnBrk="0"/>
              <a:endParaRPr lang="ko-KR" altLang="en-US" sz="1865">
                <a:solidFill>
                  <a:srgbClr val="E64F18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4" name="Google Shape;814;p33"/>
            <p:cNvSpPr>
              <a:spLocks/>
            </p:cNvSpPr>
            <p:nvPr/>
          </p:nvSpPr>
          <p:spPr>
            <a:xfrm>
              <a:off x="1216660" y="1918970"/>
              <a:ext cx="534670" cy="467360"/>
            </a:xfrm>
            <a:custGeom>
              <a:avLst/>
              <a:gdLst>
                <a:gd name="TX0" fmla="*/ 4431 w 17833"/>
                <a:gd name="TY0" fmla="*/ 2836 h 15575"/>
                <a:gd name="TX1" fmla="*/ 5060 w 17833"/>
                <a:gd name="TY1" fmla="*/ 2954 h 15575"/>
                <a:gd name="TX2" fmla="*/ 4862 w 17833"/>
                <a:gd name="TY2" fmla="*/ 3309 h 15575"/>
                <a:gd name="TX3" fmla="*/ 4431 w 17833"/>
                <a:gd name="TY3" fmla="*/ 2836 h 15575"/>
                <a:gd name="TX5" fmla="*/ 5600 w 17833"/>
                <a:gd name="TY5" fmla="*/ 3058 h 15575"/>
                <a:gd name="TX6" fmla="*/ 5903 w 17833"/>
                <a:gd name="TY6" fmla="*/ 3115 h 15575"/>
                <a:gd name="TX7" fmla="*/ 5444 w 17833"/>
                <a:gd name="TY7" fmla="*/ 3943 h 15575"/>
                <a:gd name="TX8" fmla="*/ 5236 w 17833"/>
                <a:gd name="TY8" fmla="*/ 3716 h 15575"/>
                <a:gd name="TX9" fmla="*/ 5600 w 17833"/>
                <a:gd name="TY9" fmla="*/ 3058 h 15575"/>
                <a:gd name="TX11" fmla="*/ 6410 w 17833"/>
                <a:gd name="TY11" fmla="*/ 3281 h 15575"/>
                <a:gd name="TX12" fmla="*/ 16175 w 17833"/>
                <a:gd name="TY12" fmla="*/ 8738 h 15575"/>
                <a:gd name="TX13" fmla="*/ 15612 w 17833"/>
                <a:gd name="TY13" fmla="*/ 9742 h 15575"/>
                <a:gd name="TX14" fmla="*/ 5851 w 17833"/>
                <a:gd name="TY14" fmla="*/ 4284 h 15575"/>
                <a:gd name="TX15" fmla="*/ 6410 w 17833"/>
                <a:gd name="TY15" fmla="*/ 3281 h 15575"/>
                <a:gd name="TX17" fmla="*/ 16630 w 17833"/>
                <a:gd name="TY17" fmla="*/ 8994 h 15575"/>
                <a:gd name="TX18" fmla="*/ 17131 w 17833"/>
                <a:gd name="TY18" fmla="*/ 9274 h 15575"/>
                <a:gd name="TX19" fmla="*/ 17244 w 17833"/>
                <a:gd name="TY19" fmla="*/ 9676 h 15575"/>
                <a:gd name="TX20" fmla="*/ 16975 w 17833"/>
                <a:gd name="TY20" fmla="*/ 10163 h 15575"/>
                <a:gd name="TX21" fmla="*/ 16715 w 17833"/>
                <a:gd name="TY21" fmla="*/ 10315 h 15575"/>
                <a:gd name="TX22" fmla="*/ 16568 w 17833"/>
                <a:gd name="TY22" fmla="*/ 10277 h 15575"/>
                <a:gd name="TX23" fmla="*/ 16066 w 17833"/>
                <a:gd name="TY23" fmla="*/ 9997 h 15575"/>
                <a:gd name="TX24" fmla="*/ 16630 w 17833"/>
                <a:gd name="TY24" fmla="*/ 8994 h 15575"/>
                <a:gd name="TX26" fmla="*/ 261 w 17833"/>
                <a:gd name="TY26" fmla="*/ 0 h 15575"/>
                <a:gd name="TX27" fmla="*/ 0 w 17833"/>
                <a:gd name="TY27" fmla="*/ 260 h 15575"/>
                <a:gd name="TX28" fmla="*/ 0 w 17833"/>
                <a:gd name="TY28" fmla="*/ 3887 h 15575"/>
                <a:gd name="TX29" fmla="*/ 261 w 17833"/>
                <a:gd name="TY29" fmla="*/ 4147 h 15575"/>
                <a:gd name="TX30" fmla="*/ 522 w 17833"/>
                <a:gd name="TY30" fmla="*/ 3887 h 15575"/>
                <a:gd name="TX31" fmla="*/ 522 w 17833"/>
                <a:gd name="TY31" fmla="*/ 526 h 15575"/>
                <a:gd name="TX32" fmla="*/ 2510 w 17833"/>
                <a:gd name="TY32" fmla="*/ 526 h 15575"/>
                <a:gd name="TX33" fmla="*/ 2510 w 17833"/>
                <a:gd name="TY33" fmla="*/ 540 h 15575"/>
                <a:gd name="TX34" fmla="*/ 3607 w 17833"/>
                <a:gd name="TY34" fmla="*/ 1638 h 15575"/>
                <a:gd name="TX35" fmla="*/ 4701 w 17833"/>
                <a:gd name="TY35" fmla="*/ 540 h 15575"/>
                <a:gd name="TX36" fmla="*/ 4701 w 17833"/>
                <a:gd name="TY36" fmla="*/ 526 h 15575"/>
                <a:gd name="TX37" fmla="*/ 5851 w 17833"/>
                <a:gd name="TY37" fmla="*/ 526 h 15575"/>
                <a:gd name="TX38" fmla="*/ 5851 w 17833"/>
                <a:gd name="TY38" fmla="*/ 540 h 15575"/>
                <a:gd name="TX39" fmla="*/ 6950 w 17833"/>
                <a:gd name="TY39" fmla="*/ 1638 h 15575"/>
                <a:gd name="TX40" fmla="*/ 8048 w 17833"/>
                <a:gd name="TY40" fmla="*/ 540 h 15575"/>
                <a:gd name="TX41" fmla="*/ 8048 w 17833"/>
                <a:gd name="TY41" fmla="*/ 526 h 15575"/>
                <a:gd name="TX42" fmla="*/ 9198 w 17833"/>
                <a:gd name="TY42" fmla="*/ 526 h 15575"/>
                <a:gd name="TX43" fmla="*/ 9198 w 17833"/>
                <a:gd name="TY43" fmla="*/ 540 h 15575"/>
                <a:gd name="TX44" fmla="*/ 10296 w 17833"/>
                <a:gd name="TY44" fmla="*/ 1638 h 15575"/>
                <a:gd name="TX45" fmla="*/ 11394 w 17833"/>
                <a:gd name="TY45" fmla="*/ 540 h 15575"/>
                <a:gd name="TX46" fmla="*/ 11394 w 17833"/>
                <a:gd name="TY46" fmla="*/ 526 h 15575"/>
                <a:gd name="TX47" fmla="*/ 13377 w 17833"/>
                <a:gd name="TY47" fmla="*/ 526 h 15575"/>
                <a:gd name="TX48" fmla="*/ 13377 w 17833"/>
                <a:gd name="TY48" fmla="*/ 6580 h 15575"/>
                <a:gd name="TX49" fmla="*/ 6438 w 17833"/>
                <a:gd name="TY49" fmla="*/ 2698 h 15575"/>
                <a:gd name="TX50" fmla="*/ 6358 w 17833"/>
                <a:gd name="TY50" fmla="*/ 2670 h 15575"/>
                <a:gd name="TX51" fmla="*/ 3760 w 17833"/>
                <a:gd name="TY51" fmla="*/ 2178 h 15575"/>
                <a:gd name="TX52" fmla="*/ 3707 w 17833"/>
                <a:gd name="TY52" fmla="*/ 2172 h 15575"/>
                <a:gd name="TX53" fmla="*/ 3485 w 17833"/>
                <a:gd name="TY53" fmla="*/ 2305 h 15575"/>
                <a:gd name="TX54" fmla="*/ 3518 w 17833"/>
                <a:gd name="TY54" fmla="*/ 2608 h 15575"/>
                <a:gd name="TX55" fmla="*/ 5302 w 17833"/>
                <a:gd name="TY55" fmla="*/ 4564 h 15575"/>
                <a:gd name="TX56" fmla="*/ 5368 w 17833"/>
                <a:gd name="TY56" fmla="*/ 4616 h 15575"/>
                <a:gd name="TX57" fmla="*/ 13377 w 17833"/>
                <a:gd name="TY57" fmla="*/ 9093 h 15575"/>
                <a:gd name="TX58" fmla="*/ 13377 w 17833"/>
                <a:gd name="TY58" fmla="*/ 15053 h 15575"/>
                <a:gd name="TX59" fmla="*/ 522 w 17833"/>
                <a:gd name="TY59" fmla="*/ 15053 h 15575"/>
                <a:gd name="TX60" fmla="*/ 522 w 17833"/>
                <a:gd name="TY60" fmla="*/ 5127 h 15575"/>
                <a:gd name="TX61" fmla="*/ 261 w 17833"/>
                <a:gd name="TY61" fmla="*/ 4861 h 15575"/>
                <a:gd name="TX62" fmla="*/ 0 w 17833"/>
                <a:gd name="TY62" fmla="*/ 5127 h 15575"/>
                <a:gd name="TX63" fmla="*/ 0 w 17833"/>
                <a:gd name="TY63" fmla="*/ 15313 h 15575"/>
                <a:gd name="TX64" fmla="*/ 261 w 17833"/>
                <a:gd name="TY64" fmla="*/ 15574 h 15575"/>
                <a:gd name="TX65" fmla="*/ 13637 w 17833"/>
                <a:gd name="TY65" fmla="*/ 15574 h 15575"/>
                <a:gd name="TX66" fmla="*/ 13903 w 17833"/>
                <a:gd name="TY66" fmla="*/ 15313 h 15575"/>
                <a:gd name="TX67" fmla="*/ 13903 w 17833"/>
                <a:gd name="TY67" fmla="*/ 9387 h 15575"/>
                <a:gd name="TX68" fmla="*/ 16317 w 17833"/>
                <a:gd name="TY68" fmla="*/ 10736 h 15575"/>
                <a:gd name="TX69" fmla="*/ 16715 w 17833"/>
                <a:gd name="TY69" fmla="*/ 10840 h 15575"/>
                <a:gd name="TX70" fmla="*/ 17430 w 17833"/>
                <a:gd name="TY70" fmla="*/ 10419 h 15575"/>
                <a:gd name="TX71" fmla="*/ 17699 w 17833"/>
                <a:gd name="TY71" fmla="*/ 9931 h 15575"/>
                <a:gd name="TX72" fmla="*/ 17775 w 17833"/>
                <a:gd name="TY72" fmla="*/ 9311 h 15575"/>
                <a:gd name="TX73" fmla="*/ 17386 w 17833"/>
                <a:gd name="TY73" fmla="*/ 8819 h 15575"/>
                <a:gd name="TX74" fmla="*/ 13903 w 17833"/>
                <a:gd name="TY74" fmla="*/ 6869 h 15575"/>
                <a:gd name="TX75" fmla="*/ 13903 w 17833"/>
                <a:gd name="TY75" fmla="*/ 260 h 15575"/>
                <a:gd name="TX76" fmla="*/ 13637 w 17833"/>
                <a:gd name="TY76" fmla="*/ 0 h 15575"/>
                <a:gd name="TX77" fmla="*/ 11081 w 17833"/>
                <a:gd name="TY77" fmla="*/ 0 h 15575"/>
                <a:gd name="TX78" fmla="*/ 10869 w 17833"/>
                <a:gd name="TY78" fmla="*/ 109 h 15575"/>
                <a:gd name="TX79" fmla="*/ 10836 w 17833"/>
                <a:gd name="TY79" fmla="*/ 351 h 15575"/>
                <a:gd name="TX80" fmla="*/ 10869 w 17833"/>
                <a:gd name="TY80" fmla="*/ 540 h 15575"/>
                <a:gd name="TX81" fmla="*/ 10296 w 17833"/>
                <a:gd name="TY81" fmla="*/ 1118 h 15575"/>
                <a:gd name="TX82" fmla="*/ 9718 w 17833"/>
                <a:gd name="TY82" fmla="*/ 540 h 15575"/>
                <a:gd name="TX83" fmla="*/ 9752 w 17833"/>
                <a:gd name="TY83" fmla="*/ 351 h 15575"/>
                <a:gd name="TX84" fmla="*/ 9718 w 17833"/>
                <a:gd name="TY84" fmla="*/ 109 h 15575"/>
                <a:gd name="TX85" fmla="*/ 9506 w 17833"/>
                <a:gd name="TY85" fmla="*/ 0 h 15575"/>
                <a:gd name="TX86" fmla="*/ 7740 w 17833"/>
                <a:gd name="TY86" fmla="*/ 0 h 15575"/>
                <a:gd name="TX87" fmla="*/ 7527 w 17833"/>
                <a:gd name="TY87" fmla="*/ 109 h 15575"/>
                <a:gd name="TX88" fmla="*/ 7494 w 17833"/>
                <a:gd name="TY88" fmla="*/ 351 h 15575"/>
                <a:gd name="TX89" fmla="*/ 7527 w 17833"/>
                <a:gd name="TY89" fmla="*/ 540 h 15575"/>
                <a:gd name="TX90" fmla="*/ 6950 w 17833"/>
                <a:gd name="TY90" fmla="*/ 1118 h 15575"/>
                <a:gd name="TX91" fmla="*/ 6377 w 17833"/>
                <a:gd name="TY91" fmla="*/ 540 h 15575"/>
                <a:gd name="TX92" fmla="*/ 6410 w 17833"/>
                <a:gd name="TY92" fmla="*/ 351 h 15575"/>
                <a:gd name="TX93" fmla="*/ 6377 w 17833"/>
                <a:gd name="TY93" fmla="*/ 109 h 15575"/>
                <a:gd name="TX94" fmla="*/ 6163 w 17833"/>
                <a:gd name="TY94" fmla="*/ 0 h 15575"/>
                <a:gd name="TX95" fmla="*/ 4394 w 17833"/>
                <a:gd name="TY95" fmla="*/ 0 h 15575"/>
                <a:gd name="TX96" fmla="*/ 4180 w 17833"/>
                <a:gd name="TY96" fmla="*/ 109 h 15575"/>
                <a:gd name="TX97" fmla="*/ 4147 w 17833"/>
                <a:gd name="TY97" fmla="*/ 351 h 15575"/>
                <a:gd name="TX98" fmla="*/ 4180 w 17833"/>
                <a:gd name="TY98" fmla="*/ 540 h 15575"/>
                <a:gd name="TX99" fmla="*/ 3607 w 17833"/>
                <a:gd name="TY99" fmla="*/ 1118 h 15575"/>
                <a:gd name="TX100" fmla="*/ 3030 w 17833"/>
                <a:gd name="TY100" fmla="*/ 540 h 15575"/>
                <a:gd name="TX101" fmla="*/ 3063 w 17833"/>
                <a:gd name="TY101" fmla="*/ 351 h 15575"/>
                <a:gd name="TX102" fmla="*/ 3030 w 17833"/>
                <a:gd name="TY102" fmla="*/ 109 h 15575"/>
                <a:gd name="TX103" fmla="*/ 2817 w 17833"/>
                <a:gd name="TY103" fmla="*/ 0 h 1557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</a:cxnLst>
              <a:rect l="l" t="t" r="r" b="b"/>
              <a:pathLst>
                <a:path w="17833" h="15575">
                  <a:moveTo>
                    <a:pt x="4431" y="2836"/>
                  </a:moveTo>
                  <a:lnTo>
                    <a:pt x="5060" y="2954"/>
                  </a:lnTo>
                  <a:lnTo>
                    <a:pt x="4862" y="3309"/>
                  </a:lnTo>
                  <a:lnTo>
                    <a:pt x="4431" y="2836"/>
                  </a:lnTo>
                  <a:close/>
                  <a:moveTo>
                    <a:pt x="5600" y="3058"/>
                  </a:moveTo>
                  <a:lnTo>
                    <a:pt x="5903" y="3115"/>
                  </a:lnTo>
                  <a:lnTo>
                    <a:pt x="5444" y="3943"/>
                  </a:lnTo>
                  <a:lnTo>
                    <a:pt x="5236" y="3716"/>
                  </a:lnTo>
                  <a:lnTo>
                    <a:pt x="5600" y="3058"/>
                  </a:lnTo>
                  <a:close/>
                  <a:moveTo>
                    <a:pt x="6410" y="3281"/>
                  </a:moveTo>
                  <a:lnTo>
                    <a:pt x="16175" y="8738"/>
                  </a:lnTo>
                  <a:lnTo>
                    <a:pt x="15612" y="9742"/>
                  </a:lnTo>
                  <a:lnTo>
                    <a:pt x="5851" y="4284"/>
                  </a:lnTo>
                  <a:lnTo>
                    <a:pt x="6410" y="3281"/>
                  </a:lnTo>
                  <a:close/>
                  <a:moveTo>
                    <a:pt x="16630" y="8994"/>
                  </a:moveTo>
                  <a:lnTo>
                    <a:pt x="17131" y="9274"/>
                  </a:lnTo>
                  <a:cubicBezTo>
                    <a:pt x="17273" y="9354"/>
                    <a:pt x="17325" y="9538"/>
                    <a:pt x="17244" y="9676"/>
                  </a:cubicBezTo>
                  <a:lnTo>
                    <a:pt x="16975" y="10163"/>
                  </a:lnTo>
                  <a:cubicBezTo>
                    <a:pt x="16920" y="10260"/>
                    <a:pt x="16820" y="10315"/>
                    <a:pt x="16715" y="10315"/>
                  </a:cubicBezTo>
                  <a:cubicBezTo>
                    <a:pt x="16666" y="10315"/>
                    <a:pt x="16615" y="10302"/>
                    <a:pt x="16568" y="10277"/>
                  </a:cubicBezTo>
                  <a:lnTo>
                    <a:pt x="16066" y="9997"/>
                  </a:lnTo>
                  <a:lnTo>
                    <a:pt x="16630" y="8994"/>
                  </a:lnTo>
                  <a:close/>
                  <a:moveTo>
                    <a:pt x="261" y="0"/>
                  </a:moveTo>
                  <a:cubicBezTo>
                    <a:pt x="114" y="0"/>
                    <a:pt x="0" y="118"/>
                    <a:pt x="0" y="260"/>
                  </a:cubicBezTo>
                  <a:lnTo>
                    <a:pt x="0" y="3887"/>
                  </a:lnTo>
                  <a:cubicBezTo>
                    <a:pt x="0" y="4029"/>
                    <a:pt x="114" y="4147"/>
                    <a:pt x="261" y="4147"/>
                  </a:cubicBezTo>
                  <a:cubicBezTo>
                    <a:pt x="403" y="4147"/>
                    <a:pt x="522" y="4029"/>
                    <a:pt x="522" y="3887"/>
                  </a:cubicBezTo>
                  <a:lnTo>
                    <a:pt x="522" y="526"/>
                  </a:lnTo>
                  <a:lnTo>
                    <a:pt x="2510" y="526"/>
                  </a:lnTo>
                  <a:lnTo>
                    <a:pt x="2510" y="540"/>
                  </a:lnTo>
                  <a:cubicBezTo>
                    <a:pt x="2510" y="1146"/>
                    <a:pt x="3002" y="1638"/>
                    <a:pt x="3607" y="1638"/>
                  </a:cubicBezTo>
                  <a:cubicBezTo>
                    <a:pt x="4208" y="1638"/>
                    <a:pt x="4701" y="1146"/>
                    <a:pt x="4701" y="540"/>
                  </a:cubicBezTo>
                  <a:lnTo>
                    <a:pt x="4701" y="526"/>
                  </a:lnTo>
                  <a:lnTo>
                    <a:pt x="5851" y="526"/>
                  </a:lnTo>
                  <a:lnTo>
                    <a:pt x="5851" y="540"/>
                  </a:lnTo>
                  <a:cubicBezTo>
                    <a:pt x="5851" y="1146"/>
                    <a:pt x="6344" y="1638"/>
                    <a:pt x="6950" y="1638"/>
                  </a:cubicBezTo>
                  <a:cubicBezTo>
                    <a:pt x="7555" y="1638"/>
                    <a:pt x="8048" y="1146"/>
                    <a:pt x="8048" y="540"/>
                  </a:cubicBezTo>
                  <a:lnTo>
                    <a:pt x="8048" y="526"/>
                  </a:lnTo>
                  <a:lnTo>
                    <a:pt x="9198" y="526"/>
                  </a:lnTo>
                  <a:lnTo>
                    <a:pt x="9198" y="540"/>
                  </a:lnTo>
                  <a:cubicBezTo>
                    <a:pt x="9198" y="1146"/>
                    <a:pt x="9690" y="1638"/>
                    <a:pt x="10296" y="1638"/>
                  </a:cubicBezTo>
                  <a:cubicBezTo>
                    <a:pt x="10902" y="1638"/>
                    <a:pt x="11394" y="1146"/>
                    <a:pt x="11394" y="540"/>
                  </a:cubicBezTo>
                  <a:lnTo>
                    <a:pt x="11394" y="526"/>
                  </a:lnTo>
                  <a:lnTo>
                    <a:pt x="13377" y="526"/>
                  </a:lnTo>
                  <a:lnTo>
                    <a:pt x="13377" y="6580"/>
                  </a:lnTo>
                  <a:lnTo>
                    <a:pt x="6438" y="2698"/>
                  </a:lnTo>
                  <a:cubicBezTo>
                    <a:pt x="6415" y="2685"/>
                    <a:pt x="6386" y="2674"/>
                    <a:pt x="6358" y="2670"/>
                  </a:cubicBezTo>
                  <a:lnTo>
                    <a:pt x="3760" y="2178"/>
                  </a:lnTo>
                  <a:cubicBezTo>
                    <a:pt x="3742" y="2174"/>
                    <a:pt x="3724" y="2172"/>
                    <a:pt x="3707" y="2172"/>
                  </a:cubicBezTo>
                  <a:cubicBezTo>
                    <a:pt x="3615" y="2172"/>
                    <a:pt x="3529" y="2222"/>
                    <a:pt x="3485" y="2305"/>
                  </a:cubicBezTo>
                  <a:cubicBezTo>
                    <a:pt x="3428" y="2405"/>
                    <a:pt x="3442" y="2528"/>
                    <a:pt x="3518" y="2608"/>
                  </a:cubicBezTo>
                  <a:lnTo>
                    <a:pt x="5302" y="4564"/>
                  </a:lnTo>
                  <a:cubicBezTo>
                    <a:pt x="5322" y="4583"/>
                    <a:pt x="5344" y="4601"/>
                    <a:pt x="5368" y="4616"/>
                  </a:cubicBezTo>
                  <a:lnTo>
                    <a:pt x="13377" y="9093"/>
                  </a:lnTo>
                  <a:lnTo>
                    <a:pt x="13377" y="15053"/>
                  </a:lnTo>
                  <a:lnTo>
                    <a:pt x="522" y="15053"/>
                  </a:lnTo>
                  <a:lnTo>
                    <a:pt x="522" y="5127"/>
                  </a:lnTo>
                  <a:cubicBezTo>
                    <a:pt x="522" y="4981"/>
                    <a:pt x="403" y="4861"/>
                    <a:pt x="261" y="4861"/>
                  </a:cubicBezTo>
                  <a:cubicBezTo>
                    <a:pt x="114" y="4861"/>
                    <a:pt x="0" y="4981"/>
                    <a:pt x="0" y="5127"/>
                  </a:cubicBezTo>
                  <a:lnTo>
                    <a:pt x="0" y="15313"/>
                  </a:lnTo>
                  <a:cubicBezTo>
                    <a:pt x="0" y="15460"/>
                    <a:pt x="114" y="15574"/>
                    <a:pt x="261" y="15574"/>
                  </a:cubicBezTo>
                  <a:lnTo>
                    <a:pt x="13637" y="15574"/>
                  </a:lnTo>
                  <a:cubicBezTo>
                    <a:pt x="13785" y="15574"/>
                    <a:pt x="13903" y="15460"/>
                    <a:pt x="13903" y="15313"/>
                  </a:cubicBezTo>
                  <a:lnTo>
                    <a:pt x="13903" y="9387"/>
                  </a:lnTo>
                  <a:lnTo>
                    <a:pt x="16317" y="10736"/>
                  </a:lnTo>
                  <a:cubicBezTo>
                    <a:pt x="16440" y="10807"/>
                    <a:pt x="16578" y="10840"/>
                    <a:pt x="16715" y="10840"/>
                  </a:cubicBezTo>
                  <a:cubicBezTo>
                    <a:pt x="16999" y="10840"/>
                    <a:pt x="17278" y="10689"/>
                    <a:pt x="17430" y="10419"/>
                  </a:cubicBezTo>
                  <a:lnTo>
                    <a:pt x="17699" y="9931"/>
                  </a:lnTo>
                  <a:cubicBezTo>
                    <a:pt x="17808" y="9742"/>
                    <a:pt x="17832" y="9519"/>
                    <a:pt x="17775" y="9311"/>
                  </a:cubicBezTo>
                  <a:cubicBezTo>
                    <a:pt x="17714" y="9099"/>
                    <a:pt x="17576" y="8928"/>
                    <a:pt x="17386" y="8819"/>
                  </a:cubicBezTo>
                  <a:lnTo>
                    <a:pt x="13903" y="6869"/>
                  </a:lnTo>
                  <a:lnTo>
                    <a:pt x="13903" y="260"/>
                  </a:lnTo>
                  <a:cubicBezTo>
                    <a:pt x="13903" y="118"/>
                    <a:pt x="13785" y="0"/>
                    <a:pt x="13637" y="0"/>
                  </a:cubicBezTo>
                  <a:lnTo>
                    <a:pt x="11081" y="0"/>
                  </a:lnTo>
                  <a:cubicBezTo>
                    <a:pt x="10996" y="0"/>
                    <a:pt x="10921" y="43"/>
                    <a:pt x="10869" y="109"/>
                  </a:cubicBezTo>
                  <a:cubicBezTo>
                    <a:pt x="10821" y="181"/>
                    <a:pt x="10808" y="271"/>
                    <a:pt x="10836" y="351"/>
                  </a:cubicBezTo>
                  <a:cubicBezTo>
                    <a:pt x="10860" y="413"/>
                    <a:pt x="10869" y="474"/>
                    <a:pt x="10869" y="540"/>
                  </a:cubicBezTo>
                  <a:cubicBezTo>
                    <a:pt x="10869" y="857"/>
                    <a:pt x="10613" y="1118"/>
                    <a:pt x="10296" y="1118"/>
                  </a:cubicBezTo>
                  <a:cubicBezTo>
                    <a:pt x="9979" y="1118"/>
                    <a:pt x="9718" y="857"/>
                    <a:pt x="9718" y="540"/>
                  </a:cubicBezTo>
                  <a:cubicBezTo>
                    <a:pt x="9718" y="474"/>
                    <a:pt x="9733" y="413"/>
                    <a:pt x="9752" y="351"/>
                  </a:cubicBezTo>
                  <a:cubicBezTo>
                    <a:pt x="9781" y="271"/>
                    <a:pt x="9770" y="181"/>
                    <a:pt x="9718" y="109"/>
                  </a:cubicBezTo>
                  <a:cubicBezTo>
                    <a:pt x="9672" y="43"/>
                    <a:pt x="9591" y="0"/>
                    <a:pt x="9506" y="0"/>
                  </a:cubicBezTo>
                  <a:lnTo>
                    <a:pt x="7740" y="0"/>
                  </a:lnTo>
                  <a:cubicBezTo>
                    <a:pt x="7655" y="0"/>
                    <a:pt x="7574" y="43"/>
                    <a:pt x="7527" y="109"/>
                  </a:cubicBezTo>
                  <a:cubicBezTo>
                    <a:pt x="7474" y="181"/>
                    <a:pt x="7465" y="271"/>
                    <a:pt x="7494" y="351"/>
                  </a:cubicBezTo>
                  <a:cubicBezTo>
                    <a:pt x="7513" y="413"/>
                    <a:pt x="7527" y="474"/>
                    <a:pt x="7527" y="540"/>
                  </a:cubicBezTo>
                  <a:cubicBezTo>
                    <a:pt x="7527" y="857"/>
                    <a:pt x="7267" y="1118"/>
                    <a:pt x="6950" y="1118"/>
                  </a:cubicBezTo>
                  <a:cubicBezTo>
                    <a:pt x="6633" y="1118"/>
                    <a:pt x="6377" y="857"/>
                    <a:pt x="6377" y="540"/>
                  </a:cubicBezTo>
                  <a:cubicBezTo>
                    <a:pt x="6377" y="474"/>
                    <a:pt x="6386" y="413"/>
                    <a:pt x="6410" y="351"/>
                  </a:cubicBezTo>
                  <a:cubicBezTo>
                    <a:pt x="6438" y="271"/>
                    <a:pt x="6424" y="181"/>
                    <a:pt x="6377" y="109"/>
                  </a:cubicBezTo>
                  <a:cubicBezTo>
                    <a:pt x="6325" y="43"/>
                    <a:pt x="6244" y="0"/>
                    <a:pt x="6163" y="0"/>
                  </a:cubicBezTo>
                  <a:lnTo>
                    <a:pt x="4394" y="0"/>
                  </a:lnTo>
                  <a:cubicBezTo>
                    <a:pt x="4308" y="0"/>
                    <a:pt x="4228" y="43"/>
                    <a:pt x="4180" y="109"/>
                  </a:cubicBezTo>
                  <a:cubicBezTo>
                    <a:pt x="4133" y="181"/>
                    <a:pt x="4119" y="271"/>
                    <a:pt x="4147" y="351"/>
                  </a:cubicBezTo>
                  <a:cubicBezTo>
                    <a:pt x="4171" y="413"/>
                    <a:pt x="4180" y="474"/>
                    <a:pt x="4180" y="540"/>
                  </a:cubicBezTo>
                  <a:cubicBezTo>
                    <a:pt x="4180" y="857"/>
                    <a:pt x="3920" y="1118"/>
                    <a:pt x="3607" y="1118"/>
                  </a:cubicBezTo>
                  <a:cubicBezTo>
                    <a:pt x="3290" y="1118"/>
                    <a:pt x="3030" y="857"/>
                    <a:pt x="3030" y="540"/>
                  </a:cubicBezTo>
                  <a:cubicBezTo>
                    <a:pt x="3030" y="474"/>
                    <a:pt x="3039" y="413"/>
                    <a:pt x="3063" y="351"/>
                  </a:cubicBezTo>
                  <a:cubicBezTo>
                    <a:pt x="3092" y="271"/>
                    <a:pt x="3078" y="181"/>
                    <a:pt x="3030" y="109"/>
                  </a:cubicBezTo>
                  <a:cubicBezTo>
                    <a:pt x="2983" y="43"/>
                    <a:pt x="2902" y="0"/>
                    <a:pt x="2817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/>
            </a:ln>
          </p:spPr>
          <p:txBody>
            <a:bodyPr vert="horz" wrap="square" lIns="121920" tIns="121920" rIns="121920" bIns="121920" numCol="1" anchor="ctr">
              <a:noAutofit/>
            </a:bodyPr>
            <a:lstStyle/>
            <a:p>
              <a:pPr marL="0" indent="0" defTabSz="1219200" latinLnBrk="0"/>
              <a:endParaRPr lang="ko-KR" altLang="en-US" sz="1865">
                <a:solidFill>
                  <a:srgbClr val="E64F18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5" name="Google Shape;8212;p56"/>
          <p:cNvGrpSpPr>
            <a:grpSpLocks/>
          </p:cNvGrpSpPr>
          <p:nvPr/>
        </p:nvGrpSpPr>
        <p:grpSpPr>
          <a:xfrm>
            <a:off x="6006465" y="3327319"/>
            <a:ext cx="577850" cy="2196916"/>
            <a:chOff x="6017260" y="2802255"/>
            <a:chExt cx="577850" cy="2399030"/>
          </a:xfrm>
        </p:grpSpPr>
        <p:sp>
          <p:nvSpPr>
            <p:cNvPr id="16" name="Google Shape;8214;p56"/>
            <p:cNvSpPr>
              <a:spLocks/>
            </p:cNvSpPr>
            <p:nvPr/>
          </p:nvSpPr>
          <p:spPr>
            <a:xfrm>
              <a:off x="6047740" y="4161155"/>
              <a:ext cx="473710" cy="970280"/>
            </a:xfrm>
            <a:custGeom>
              <a:avLst/>
              <a:gdLst>
                <a:gd name="TX0" fmla="*/ 25152 w 25154"/>
                <a:gd name="TY0" fmla="*/ 40463 h 40464"/>
                <a:gd name="TX1" fmla="*/ 12777 w 25154"/>
                <a:gd name="TY1" fmla="*/ 22150 h 40464"/>
                <a:gd name="TX2" fmla="*/ 12810 w 25154"/>
                <a:gd name="TY2" fmla="*/ 22350 h 40464"/>
                <a:gd name="TX3" fmla="*/ 1 w 25154"/>
                <a:gd name="TY3" fmla="*/ 1 h 40464"/>
                <a:gd name="TX4" fmla="*/ 1 w 25154"/>
                <a:gd name="TY4" fmla="*/ 1 h 4046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5154" h="40464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435D74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121920" tIns="121920" rIns="121920" bIns="121920" numCol="1" anchor="ctr">
              <a:noAutofit/>
            </a:bodyPr>
            <a:lstStyle/>
            <a:p>
              <a:pPr marL="0" indent="0" defTabSz="1219200" latinLnBrk="0"/>
              <a:endParaRPr lang="ko-KR" altLang="en-US" sz="1865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Google Shape;8215;p56"/>
            <p:cNvSpPr>
              <a:spLocks/>
            </p:cNvSpPr>
            <p:nvPr/>
          </p:nvSpPr>
          <p:spPr>
            <a:xfrm>
              <a:off x="6047740" y="2895600"/>
              <a:ext cx="466090" cy="1267460"/>
            </a:xfrm>
            <a:custGeom>
              <a:avLst/>
              <a:gdLst>
                <a:gd name="TX0" fmla="*/ 25152 w 25154"/>
                <a:gd name="TY0" fmla="*/ 0 h 40464"/>
                <a:gd name="TX1" fmla="*/ 12777 w 25154"/>
                <a:gd name="TY1" fmla="*/ 18313 h 40464"/>
                <a:gd name="TX2" fmla="*/ 12810 w 25154"/>
                <a:gd name="TY2" fmla="*/ 18113 h 40464"/>
                <a:gd name="TX3" fmla="*/ 1 w 25154"/>
                <a:gd name="TY3" fmla="*/ 40462 h 40464"/>
                <a:gd name="TX4" fmla="*/ 1 w 25154"/>
                <a:gd name="TY4" fmla="*/ 40462 h 4046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5154" h="40464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noFill/>
            <a:ln w="9525" cap="rnd" cmpd="sng">
              <a:solidFill>
                <a:srgbClr val="435D74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121920" tIns="121920" rIns="121920" bIns="121920" numCol="1" anchor="ctr">
              <a:noAutofit/>
            </a:bodyPr>
            <a:lstStyle/>
            <a:p>
              <a:pPr marL="0" indent="0" defTabSz="1219200" latinLnBrk="0"/>
              <a:endParaRPr lang="ko-KR" altLang="en-US" sz="1865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Google Shape;8216;p56"/>
            <p:cNvSpPr>
              <a:spLocks/>
            </p:cNvSpPr>
            <p:nvPr/>
          </p:nvSpPr>
          <p:spPr>
            <a:xfrm>
              <a:off x="6017260" y="4088765"/>
              <a:ext cx="115570" cy="147320"/>
            </a:xfrm>
            <a:custGeom>
              <a:avLst/>
              <a:gdLst>
                <a:gd name="TX0" fmla="*/ 3069 w 6106"/>
                <a:gd name="TY0" fmla="*/ 0 h 6106"/>
                <a:gd name="TX1" fmla="*/ 0 w 6106"/>
                <a:gd name="TY1" fmla="*/ 3036 h 6106"/>
                <a:gd name="TX2" fmla="*/ 3069 w 6106"/>
                <a:gd name="TY2" fmla="*/ 6105 h 6106"/>
                <a:gd name="TX3" fmla="*/ 6105 w 6106"/>
                <a:gd name="TY3" fmla="*/ 3036 h 6106"/>
                <a:gd name="TX4" fmla="*/ 3069 w 6106"/>
                <a:gd name="TY4" fmla="*/ 0 h 610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106" h="6106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121920" tIns="121920" rIns="121920" bIns="121920" numCol="1" anchor="ctr">
              <a:noAutofit/>
            </a:bodyPr>
            <a:lstStyle/>
            <a:p>
              <a:pPr marL="0" indent="0" defTabSz="1219200" latinLnBrk="0"/>
              <a:endParaRPr lang="ko-KR" altLang="en-US" sz="1865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Google Shape;8217;p56"/>
            <p:cNvSpPr>
              <a:spLocks/>
            </p:cNvSpPr>
            <p:nvPr/>
          </p:nvSpPr>
          <p:spPr>
            <a:xfrm>
              <a:off x="6480175" y="5061585"/>
              <a:ext cx="82550" cy="139700"/>
            </a:xfrm>
            <a:custGeom>
              <a:avLst/>
              <a:gdLst>
                <a:gd name="TX0" fmla="*/ 509 w 4305"/>
                <a:gd name="TY0" fmla="*/ 0 h 5758"/>
                <a:gd name="TX1" fmla="*/ 1 w 4305"/>
                <a:gd name="TY1" fmla="*/ 493 h 5758"/>
                <a:gd name="TX2" fmla="*/ 1 w 4305"/>
                <a:gd name="TY2" fmla="*/ 5263 h 5758"/>
                <a:gd name="TX3" fmla="*/ 482 w 4305"/>
                <a:gd name="TY3" fmla="*/ 5757 h 5758"/>
                <a:gd name="TX4" fmla="*/ 768 w 4305"/>
                <a:gd name="TY4" fmla="*/ 5664 h 5758"/>
                <a:gd name="TX5" fmla="*/ 4003 w 4305"/>
                <a:gd name="TY5" fmla="*/ 3395 h 5758"/>
                <a:gd name="TX6" fmla="*/ 4037 w 4305"/>
                <a:gd name="TY6" fmla="*/ 2595 h 5758"/>
                <a:gd name="TX7" fmla="*/ 801 w 4305"/>
                <a:gd name="TY7" fmla="*/ 93 h 5758"/>
                <a:gd name="TX8" fmla="*/ 509 w 4305"/>
                <a:gd name="TY8" fmla="*/ 0 h 57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305" h="5758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121920" tIns="121920" rIns="121920" bIns="121920" numCol="1" anchor="ctr">
              <a:noAutofit/>
            </a:bodyPr>
            <a:lstStyle/>
            <a:p>
              <a:pPr marL="0" indent="0" defTabSz="1219200" latinLnBrk="0"/>
              <a:endParaRPr lang="ko-KR" altLang="en-US" sz="1865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Google Shape;8218;p56"/>
            <p:cNvSpPr>
              <a:spLocks/>
            </p:cNvSpPr>
            <p:nvPr/>
          </p:nvSpPr>
          <p:spPr>
            <a:xfrm>
              <a:off x="6512560" y="2802255"/>
              <a:ext cx="82550" cy="139700"/>
            </a:xfrm>
            <a:custGeom>
              <a:avLst/>
              <a:gdLst>
                <a:gd name="TX0" fmla="*/ 489 w 4305"/>
                <a:gd name="TY0" fmla="*/ 0 h 5779"/>
                <a:gd name="TX1" fmla="*/ 1 w 4305"/>
                <a:gd name="TY1" fmla="*/ 514 h 5779"/>
                <a:gd name="TX2" fmla="*/ 1 w 4305"/>
                <a:gd name="TY2" fmla="*/ 5284 h 5779"/>
                <a:gd name="TX3" fmla="*/ 482 w 4305"/>
                <a:gd name="TY3" fmla="*/ 5777 h 5779"/>
                <a:gd name="TX4" fmla="*/ 768 w 4305"/>
                <a:gd name="TY4" fmla="*/ 5684 h 5779"/>
                <a:gd name="TX5" fmla="*/ 4003 w 4305"/>
                <a:gd name="TY5" fmla="*/ 3382 h 5779"/>
                <a:gd name="TX6" fmla="*/ 4037 w 4305"/>
                <a:gd name="TY6" fmla="*/ 2582 h 5779"/>
                <a:gd name="TX7" fmla="*/ 801 w 4305"/>
                <a:gd name="TY7" fmla="*/ 113 h 5779"/>
                <a:gd name="TX8" fmla="*/ 489 w 4305"/>
                <a:gd name="TY8" fmla="*/ 0 h 57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4305" h="5779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121920" tIns="121920" rIns="121920" bIns="121920" numCol="1" anchor="ctr">
              <a:noAutofit/>
            </a:bodyPr>
            <a:lstStyle/>
            <a:p>
              <a:pPr marL="0" indent="0" defTabSz="1219200" latinLnBrk="0"/>
              <a:endParaRPr lang="ko-KR" altLang="en-US" sz="1865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21" name="TextBox 20"/>
          <p:cNvSpPr txBox="1">
            <a:spLocks/>
          </p:cNvSpPr>
          <p:nvPr/>
        </p:nvSpPr>
        <p:spPr>
          <a:xfrm>
            <a:off x="6503035" y="4708966"/>
            <a:ext cx="367347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/>
              <a:t>lcw99/t5-base-korean-text-summary</a:t>
            </a:r>
            <a:endParaRPr lang="ko-KR" altLang="en-US" sz="1400" dirty="0"/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6604952" y="2771465"/>
            <a:ext cx="262191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/>
              <a:t>digit82/kobart-summarization</a:t>
            </a:r>
            <a:endParaRPr lang="ko-KR" altLang="en-US" sz="1400"/>
          </a:p>
        </p:txBody>
      </p:sp>
      <p:grpSp>
        <p:nvGrpSpPr>
          <p:cNvPr id="30" name="그룹 79"/>
          <p:cNvGrpSpPr>
            <a:grpSpLocks/>
          </p:cNvGrpSpPr>
          <p:nvPr/>
        </p:nvGrpSpPr>
        <p:grpSpPr>
          <a:xfrm>
            <a:off x="1138555" y="2972435"/>
            <a:ext cx="4860925" cy="2992120"/>
            <a:chOff x="1138555" y="2606675"/>
            <a:chExt cx="4860925" cy="2992120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1138555" y="5404485"/>
              <a:ext cx="3766820" cy="1943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800"/>
                <a:t>https://m.hankookilbo.com/News/Read/A2023082309280005563</a:t>
              </a:r>
              <a:endParaRPr lang="ko-KR" altLang="en-US" sz="800"/>
            </a:p>
          </p:txBody>
        </p:sp>
        <p:pic>
          <p:nvPicPr>
            <p:cNvPr id="24" name="그림 23" descr="C:/Users/치운/AppData/Roaming/PolarisOffice/ETemp/9076_19045928/image32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040" y="2606675"/>
              <a:ext cx="4790440" cy="2846070"/>
            </a:xfrm>
            <a:prstGeom prst="rect">
              <a:avLst/>
            </a:prstGeom>
            <a:noFill/>
          </p:spPr>
        </p:pic>
      </p:grpSp>
      <p:pic>
        <p:nvPicPr>
          <p:cNvPr id="25" name="그림 24" descr="C:/Users/치운/AppData/Roaming/PolarisOffice/ETemp/9076_19045928/image3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87" y="3122619"/>
            <a:ext cx="4896197" cy="756322"/>
          </a:xfrm>
          <a:prstGeom prst="rect">
            <a:avLst/>
          </a:prstGeom>
          <a:noFill/>
        </p:spPr>
      </p:pic>
      <p:pic>
        <p:nvPicPr>
          <p:cNvPr id="26" name="그림 25" descr="C:/Users/치운/AppData/Roaming/PolarisOffice/ETemp/9076_19045928/image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52" y="5032229"/>
            <a:ext cx="4979700" cy="739298"/>
          </a:xfrm>
          <a:prstGeom prst="rect">
            <a:avLst/>
          </a:prstGeom>
          <a:noFill/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7DCFDF84-DCB9-3836-C6DA-304D8C1F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5400"/>
            <a:ext cx="8543925" cy="7124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절차 및 방법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F7DAE2-60BC-C0C1-F60C-E48DBDFCC743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4717062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2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0" y="6780530"/>
            <a:ext cx="12205335" cy="130175"/>
          </a:xfrm>
          <a:prstGeom prst="rect">
            <a:avLst/>
          </a:prstGeom>
          <a:solidFill>
            <a:srgbClr val="562C1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385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0" name="텍스트 상자 21"/>
          <p:cNvSpPr txBox="1">
            <a:spLocks/>
          </p:cNvSpPr>
          <p:nvPr/>
        </p:nvSpPr>
        <p:spPr>
          <a:xfrm>
            <a:off x="838200" y="812165"/>
            <a:ext cx="6203315" cy="82994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4000" b="1" dirty="0">
                <a:latin typeface="맑은 고딕" charset="0"/>
                <a:cs typeface="KoPubWorld바탕체 Bold" charset="0"/>
              </a:rPr>
              <a:t>Summary</a:t>
            </a:r>
            <a:r>
              <a:rPr lang="ko-KR" altLang="en-US" sz="4000" b="1" dirty="0">
                <a:latin typeface="맑은 고딕" charset="0"/>
                <a:cs typeface="KoPubWorld바탕체 Bold" charset="0"/>
              </a:rPr>
              <a:t> 모델 비교</a:t>
            </a:r>
          </a:p>
        </p:txBody>
      </p:sp>
      <p:sp>
        <p:nvSpPr>
          <p:cNvPr id="31" name="텍스트 상자 22"/>
          <p:cNvSpPr txBox="1">
            <a:spLocks/>
          </p:cNvSpPr>
          <p:nvPr/>
        </p:nvSpPr>
        <p:spPr>
          <a:xfrm>
            <a:off x="3624756" y="1876425"/>
            <a:ext cx="4955822" cy="15525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rmAutofit/>
          </a:bodyPr>
          <a:lstStyle>
            <a:lvl1pPr marL="457200" indent="-30480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1pPr>
            <a:lvl2pPr marL="914400" lvl="1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2pPr>
            <a:lvl3pPr marL="1371600" lvl="2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3pPr>
            <a:lvl4pPr marL="1828800" lvl="3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4pPr>
            <a:lvl5pPr marL="2286000" lvl="4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5pPr>
            <a:lvl6pPr marL="2743200" lvl="5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6pPr>
            <a:lvl7pPr marL="3200400" lvl="6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7pPr>
            <a:lvl8pPr marL="3657600" lvl="7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8pPr>
            <a:lvl9pPr marL="4114800" lvl="8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9pPr>
          </a:lstStyle>
          <a:p>
            <a:pPr marL="457200" lvl="1" indent="0" defTabSz="914400" latinLnBrk="0">
              <a:lnSpc>
                <a:spcPct val="120000"/>
              </a:lnSpc>
              <a:spcBef>
                <a:spcPts val="1000"/>
              </a:spcBef>
            </a:pPr>
            <a:r>
              <a:rPr lang="en-US" altLang="ko-KR" sz="1800" b="1" dirty="0">
                <a:latin typeface="맑은 고딕" charset="0"/>
                <a:ea typeface="+mn-ea"/>
                <a:cs typeface="KoPubWorld바탕체 Bold" charset="0"/>
              </a:rPr>
              <a:t>T5 </a:t>
            </a:r>
            <a:r>
              <a:rPr lang="ko-KR" altLang="en-US" sz="1800" b="1" dirty="0">
                <a:latin typeface="맑은 고딕" charset="0"/>
                <a:ea typeface="맑은 고딕" charset="0"/>
                <a:cs typeface="KoPubWorld바탕체 Bold" charset="0"/>
              </a:rPr>
              <a:t>기반</a:t>
            </a:r>
            <a:r>
              <a:rPr lang="ko-KR" altLang="en-US" sz="1800" b="1" dirty="0"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800" b="1" dirty="0">
                <a:latin typeface="맑은 고딕" charset="0"/>
                <a:ea typeface="맑은 고딕" charset="0"/>
                <a:cs typeface="KoPubWorld바탕체 Bold" charset="0"/>
              </a:rPr>
              <a:t>모델</a:t>
            </a:r>
            <a:r>
              <a:rPr lang="ko-KR" altLang="en-US" sz="1800" b="1" dirty="0"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en-US" altLang="ko-KR" sz="1800" b="1" dirty="0">
                <a:latin typeface="맑은 고딕" charset="0"/>
                <a:ea typeface="맑은 고딕" charset="0"/>
                <a:cs typeface="KoPubWorld바탕체 Bold" charset="0"/>
              </a:rPr>
              <a:t>vs </a:t>
            </a:r>
            <a:r>
              <a:rPr lang="en-US" altLang="ko-KR" sz="1800" b="1" dirty="0" err="1">
                <a:latin typeface="맑은 고딕" charset="0"/>
                <a:ea typeface="맑은 고딕" charset="0"/>
                <a:cs typeface="KoPubWorld바탕체 Bold" charset="0"/>
              </a:rPr>
              <a:t>KoBART</a:t>
            </a:r>
            <a:r>
              <a:rPr lang="en-US" altLang="ko-KR" sz="1800" b="1" dirty="0">
                <a:latin typeface="맑은 고딕" charset="0"/>
                <a:ea typeface="맑은 고딕" charset="0"/>
                <a:cs typeface="KoPubWorld바탕체 Bold" charset="0"/>
              </a:rPr>
              <a:t> </a:t>
            </a:r>
            <a:r>
              <a:rPr lang="ko-KR" altLang="en-US" sz="1800" b="1" dirty="0">
                <a:latin typeface="맑은 고딕" charset="0"/>
                <a:ea typeface="맑은 고딕" charset="0"/>
                <a:cs typeface="KoPubWorld바탕체 Bold" charset="0"/>
              </a:rPr>
              <a:t>기반 모델</a:t>
            </a:r>
            <a:r>
              <a:rPr lang="en-US" altLang="ko-KR" sz="1800" b="1" dirty="0">
                <a:latin typeface="맑은 고딕" charset="0"/>
                <a:ea typeface="맑은 고딕" charset="0"/>
                <a:cs typeface="KoPubWorld바탕체 Bold" charset="0"/>
              </a:rPr>
              <a:t> </a:t>
            </a:r>
            <a:r>
              <a:rPr lang="ko-KR" altLang="en-US" sz="1800" b="1" dirty="0">
                <a:latin typeface="맑은 고딕" charset="0"/>
                <a:ea typeface="맑은 고딕" charset="0"/>
                <a:cs typeface="KoPubWorld바탕체 Bold" charset="0"/>
              </a:rPr>
              <a:t>비교</a:t>
            </a:r>
          </a:p>
          <a:p>
            <a:pPr marL="457200" lvl="1" indent="0" defTabSz="914400" latinLnBrk="0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맑은 고딕" charset="0"/>
                <a:ea typeface="맑은 고딕" charset="0"/>
                <a:cs typeface="KoPubWorld바탕체 Bold" charset="0"/>
              </a:rPr>
              <a:t>성능 </a:t>
            </a:r>
            <a:r>
              <a:rPr lang="en-US" altLang="ko-KR" sz="1800" dirty="0">
                <a:latin typeface="맑은 고딕" charset="0"/>
                <a:ea typeface="맑은 고딕" charset="0"/>
                <a:cs typeface="KoPubWorld바탕체 Bold" charset="0"/>
              </a:rPr>
              <a:t>: </a:t>
            </a:r>
            <a:r>
              <a:rPr lang="en-US" altLang="ko-KR" sz="1800" b="1" dirty="0" err="1">
                <a:latin typeface="맑은 고딕" charset="0"/>
                <a:ea typeface="+mn-ea"/>
                <a:cs typeface="KoPubWorld바탕체 Bold" charset="0"/>
              </a:rPr>
              <a:t>KoBART</a:t>
            </a:r>
            <a:r>
              <a:rPr lang="en-US" altLang="ko-KR" sz="1800" b="1" dirty="0"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800" b="1" dirty="0">
                <a:latin typeface="맑은 고딕" charset="0"/>
                <a:ea typeface="+mn-ea"/>
                <a:cs typeface="KoPubWorld바탕체 Bold" charset="0"/>
              </a:rPr>
              <a:t>기반</a:t>
            </a:r>
            <a:r>
              <a:rPr lang="en-US" altLang="ko-KR" sz="1800" b="1" dirty="0">
                <a:latin typeface="맑은 고딕" charset="0"/>
                <a:ea typeface="맑은 고딕" charset="0"/>
                <a:cs typeface="KoPubWorld바탕체 Bold" charset="0"/>
              </a:rPr>
              <a:t>  </a:t>
            </a:r>
            <a:r>
              <a:rPr lang="ko-KR" altLang="en-US" sz="2800" b="0" i="0" dirty="0">
                <a:solidFill>
                  <a:srgbClr val="040C28"/>
                </a:solidFill>
                <a:effectLst/>
                <a:latin typeface="Apple SD Gothic Neo"/>
              </a:rPr>
              <a:t>≒</a:t>
            </a:r>
            <a:r>
              <a:rPr lang="en-US" altLang="ko-KR" sz="1800" b="1" dirty="0">
                <a:latin typeface="맑은 고딕" charset="0"/>
                <a:ea typeface="맑은 고딕" charset="0"/>
                <a:cs typeface="KoPubWorld바탕체 Bold" charset="0"/>
              </a:rPr>
              <a:t> T5 </a:t>
            </a:r>
            <a:r>
              <a:rPr lang="ko-KR" altLang="en-US" sz="1800" b="1" dirty="0">
                <a:latin typeface="맑은 고딕" charset="0"/>
                <a:ea typeface="맑은 고딕" charset="0"/>
                <a:cs typeface="KoPubWorld바탕체 Bold" charset="0"/>
              </a:rPr>
              <a:t>기반</a:t>
            </a:r>
          </a:p>
          <a:p>
            <a:pPr marL="457200" lvl="1" indent="0" defTabSz="914400" latinLnBrk="0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맑은 고딕" charset="0"/>
                <a:ea typeface="맑은 고딕" charset="0"/>
                <a:cs typeface="KoPubWorld바탕체 Bold" charset="0"/>
              </a:rPr>
              <a:t>속도 </a:t>
            </a:r>
            <a:r>
              <a:rPr lang="en-US" altLang="ko-KR" sz="1800" dirty="0">
                <a:latin typeface="맑은 고딕" charset="0"/>
                <a:ea typeface="맑은 고딕" charset="0"/>
                <a:cs typeface="KoPubWorld바탕체 Bold" charset="0"/>
              </a:rPr>
              <a:t>: </a:t>
            </a:r>
            <a:r>
              <a:rPr lang="en-US" altLang="ko-KR" sz="1800" dirty="0" err="1">
                <a:latin typeface="맑은 고딕" charset="0"/>
                <a:ea typeface="+mn-ea"/>
                <a:cs typeface="KoPubWorld바탕체 Bold" charset="0"/>
              </a:rPr>
              <a:t>KoBART</a:t>
            </a:r>
            <a:r>
              <a:rPr lang="en-US" altLang="ko-KR" sz="1800" dirty="0">
                <a:latin typeface="맑은 고딕" charset="0"/>
                <a:ea typeface="+mn-ea"/>
                <a:cs typeface="KoPubWorld바탕체 Bold" charset="0"/>
              </a:rPr>
              <a:t> </a:t>
            </a:r>
            <a:r>
              <a:rPr lang="ko-KR" altLang="en-US" sz="1800" dirty="0">
                <a:latin typeface="맑은 고딕" charset="0"/>
                <a:ea typeface="+mn-ea"/>
                <a:cs typeface="KoPubWorld바탕체 Bold" charset="0"/>
              </a:rPr>
              <a:t>기반</a:t>
            </a:r>
            <a:r>
              <a:rPr lang="en-US" altLang="ko-KR" sz="1800" dirty="0">
                <a:latin typeface="맑은 고딕" charset="0"/>
                <a:ea typeface="맑은 고딕" charset="0"/>
                <a:cs typeface="KoPubWorld바탕체 Bold" charset="0"/>
              </a:rPr>
              <a:t>  &gt;  T5 </a:t>
            </a:r>
            <a:r>
              <a:rPr lang="ko-KR" altLang="en-US" sz="1800" dirty="0">
                <a:latin typeface="맑은 고딕" charset="0"/>
                <a:ea typeface="맑은 고딕" charset="0"/>
                <a:cs typeface="KoPubWorld바탕체 Bold" charset="0"/>
              </a:rPr>
              <a:t>기반</a:t>
            </a:r>
          </a:p>
        </p:txBody>
      </p:sp>
      <p:pic>
        <p:nvPicPr>
          <p:cNvPr id="32" name="그림 31" descr="C:/Users/치운/AppData/Roaming/PolarisOffice/ETemp/9076_19045928/fImage44512993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0" y="3835123"/>
            <a:ext cx="8544560" cy="2210712"/>
          </a:xfrm>
          <a:prstGeom prst="rect">
            <a:avLst/>
          </a:prstGeom>
          <a:noFill/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8178D87D-4600-315C-40DF-C4CE88E2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5400"/>
            <a:ext cx="8543925" cy="7124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절차 및 방법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229065-98E1-FEC3-482E-A98082876ABD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4717062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 txBox="1">
            <a:spLocks noGrp="1"/>
          </p:cNvSpPr>
          <p:nvPr>
            <p:ph type="title"/>
          </p:nvPr>
        </p:nvSpPr>
        <p:spPr>
          <a:xfrm>
            <a:off x="314960" y="25400"/>
            <a:ext cx="8544560" cy="713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spcBef>
                <a:spcPct val="0"/>
              </a:spcBef>
              <a:buFontTx/>
              <a:buNone/>
            </a:pPr>
            <a:r>
              <a:rPr lang="en-US" altLang="ko-KR" sz="2400" b="1" spc="-9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4. </a:t>
            </a:r>
            <a:r>
              <a:rPr lang="ko-KR" altLang="en-US" sz="2400" b="1" spc="-9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프로젝트 수행 결과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  <a:endParaRPr lang="ko-KR" altLang="en-US" sz="2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62C1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7" name="Rect 0"/>
          <p:cNvCxnSpPr>
            <a:cxnSpLocks/>
          </p:cNvCxnSpPr>
          <p:nvPr/>
        </p:nvCxnSpPr>
        <p:spPr>
          <a:xfrm>
            <a:off x="543560" y="623570"/>
            <a:ext cx="3757295" cy="0"/>
          </a:xfrm>
          <a:prstGeom prst="line">
            <a:avLst/>
          </a:prstGeom>
          <a:ln w="19050" cap="flat" cmpd="sng">
            <a:solidFill>
              <a:srgbClr val="562C1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1"/>
          <p:cNvSpPr txBox="1">
            <a:spLocks/>
          </p:cNvSpPr>
          <p:nvPr/>
        </p:nvSpPr>
        <p:spPr>
          <a:xfrm>
            <a:off x="789305" y="907415"/>
            <a:ext cx="6525895" cy="82994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문학 데이터로 모델 비교</a:t>
            </a:r>
            <a:endParaRPr lang="ko-KR" altLang="en-US" sz="4000" b="1" dirty="0">
              <a:latin typeface="맑은 고딕" charset="0"/>
              <a:cs typeface="KoPubWorld바탕체 Bold" charset="0"/>
            </a:endParaRPr>
          </a:p>
        </p:txBody>
      </p:sp>
      <p:pic>
        <p:nvPicPr>
          <p:cNvPr id="5" name="그림 4" descr="C:/Users/guscl/AppData/Roaming/PolarisOffice/ETemp/7476_14406712/image3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02"/>
          <a:stretch>
            <a:fillRect/>
          </a:stretch>
        </p:blipFill>
        <p:spPr>
          <a:xfrm>
            <a:off x="4064635" y="4987924"/>
            <a:ext cx="7277100" cy="645795"/>
          </a:xfrm>
          <a:prstGeom prst="rect">
            <a:avLst/>
          </a:prstGeom>
          <a:noFill/>
        </p:spPr>
      </p:pic>
      <p:pic>
        <p:nvPicPr>
          <p:cNvPr id="31" name="그림 3" descr="C:/Users/guscl/AppData/Roaming/PolarisOffice/ETemp/7476_14406712/fImage198160666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5" y="2305685"/>
            <a:ext cx="2764790" cy="403796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2" name="그림 23" descr="C:/Users/guscl/AppData/Roaming/PolarisOffice/ETemp/7476_14406712/fImage7366835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252" y="5777229"/>
            <a:ext cx="7277735" cy="566421"/>
          </a:xfrm>
          <a:prstGeom prst="rect">
            <a:avLst/>
          </a:prstGeom>
          <a:noFill/>
        </p:spPr>
      </p:pic>
      <p:pic>
        <p:nvPicPr>
          <p:cNvPr id="33" name="그림 24" descr="C:/Users/guscl/AppData/Roaming/PolarisOffice/ETemp/7476_14406712/image3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40" r="29075" b="60365"/>
          <a:stretch>
            <a:fillRect/>
          </a:stretch>
        </p:blipFill>
        <p:spPr>
          <a:xfrm>
            <a:off x="4064635" y="4198619"/>
            <a:ext cx="7276465" cy="645795"/>
          </a:xfrm>
          <a:prstGeom prst="rect">
            <a:avLst/>
          </a:prstGeom>
          <a:noFill/>
        </p:spPr>
      </p:pic>
      <p:sp>
        <p:nvSpPr>
          <p:cNvPr id="35" name="텍스트 상자 27"/>
          <p:cNvSpPr txBox="1">
            <a:spLocks/>
          </p:cNvSpPr>
          <p:nvPr/>
        </p:nvSpPr>
        <p:spPr>
          <a:xfrm>
            <a:off x="4064635" y="2274569"/>
            <a:ext cx="7232015" cy="1677672"/>
          </a:xfrm>
          <a:prstGeom prst="rect">
            <a:avLst/>
          </a:prstGeom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14999"/>
              </a:lnSpc>
            </a:pP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4000" indent="-254000" latinLnBrk="0">
              <a:lnSpc>
                <a:spcPct val="114999"/>
              </a:lnSpc>
              <a:buFont typeface="Wingdings"/>
              <a:buChar char=""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생성요약 </a:t>
            </a:r>
            <a:r>
              <a:rPr lang="ko-KR" altLang="en-US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데이터의 품질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</a:t>
            </a:r>
            <a:r>
              <a:rPr lang="ko-KR" altLang="en-US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모델과 우리 데이터의 호환성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고려</a:t>
            </a:r>
            <a:endParaRPr lang="en-US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4000" indent="-254000" latinLnBrk="0">
              <a:lnSpc>
                <a:spcPct val="114999"/>
              </a:lnSpc>
              <a:buFont typeface="Wingdings"/>
              <a:buChar char=""/>
            </a:pPr>
            <a:endParaRPr lang="en-US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4000" indent="-254000" latinLnBrk="0">
              <a:lnSpc>
                <a:spcPct val="114999"/>
              </a:lnSpc>
              <a:buFont typeface="Wingdings"/>
              <a:buChar char=""/>
            </a:pP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문학 데이터를 기준으로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pre-trained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요약 모델을 비교</a:t>
            </a:r>
            <a:endParaRPr lang="ko-KR" altLang="en-US" sz="1800" b="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19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0" y="6780530"/>
            <a:ext cx="12205335" cy="130175"/>
          </a:xfrm>
          <a:prstGeom prst="rect">
            <a:avLst/>
          </a:prstGeom>
          <a:solidFill>
            <a:srgbClr val="562C1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385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0" name="텍스트 상자 21"/>
          <p:cNvSpPr txBox="1">
            <a:spLocks/>
          </p:cNvSpPr>
          <p:nvPr/>
        </p:nvSpPr>
        <p:spPr>
          <a:xfrm>
            <a:off x="838200" y="812165"/>
            <a:ext cx="7865962" cy="82994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4000" b="1" dirty="0">
                <a:latin typeface="맑은 고딕" charset="0"/>
                <a:cs typeface="KoPubWorld바탕체 Bold" charset="0"/>
              </a:rPr>
              <a:t>Summary </a:t>
            </a:r>
            <a:r>
              <a:rPr lang="ko-KR" altLang="en-US" sz="4000" b="1" dirty="0">
                <a:latin typeface="맑은 고딕" charset="0"/>
                <a:cs typeface="KoPubWorld바탕체 Bold" charset="0"/>
              </a:rPr>
              <a:t>모델 학습</a:t>
            </a:r>
            <a:r>
              <a:rPr lang="en-US" altLang="ko-KR" sz="4000" b="1" dirty="0">
                <a:latin typeface="맑은 고딕" charset="0"/>
                <a:cs typeface="KoPubWorld바탕체 Bold" charset="0"/>
              </a:rPr>
              <a:t> - </a:t>
            </a:r>
            <a:r>
              <a:rPr lang="en-US" altLang="ko-KR" sz="4000" b="1" dirty="0" err="1">
                <a:latin typeface="맑은 고딕" charset="0"/>
                <a:cs typeface="KoPubWorld바탕체 Bold" charset="0"/>
              </a:rPr>
              <a:t>KoBART</a:t>
            </a:r>
            <a:endParaRPr lang="ko-KR" altLang="en-US" sz="4000" b="1" dirty="0">
              <a:latin typeface="맑은 고딕" charset="0"/>
              <a:cs typeface="KoPubWorld바탕체 Bold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631BC9-E7B4-453E-090F-0CA435EB3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0" t="36521" r="28607" b="32252"/>
          <a:stretch/>
        </p:blipFill>
        <p:spPr>
          <a:xfrm>
            <a:off x="1108612" y="2021777"/>
            <a:ext cx="9380674" cy="3010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BC6A2B-AE95-5C54-3654-2543C065E0AF}"/>
              </a:ext>
            </a:extLst>
          </p:cNvPr>
          <p:cNvSpPr txBox="1"/>
          <p:nvPr/>
        </p:nvSpPr>
        <p:spPr>
          <a:xfrm>
            <a:off x="1323059" y="5399504"/>
            <a:ext cx="8951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문학 장르의 요약문 데이터를 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19</a:t>
            </a:r>
            <a:r>
              <a:rPr lang="ko-KR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시간 동안 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201epoch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학습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"/>
            </a:endParaRPr>
          </a:p>
          <a:p>
            <a:pPr algn="ctr"/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valid loss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가 </a:t>
            </a:r>
            <a:r>
              <a:rPr lang="ko-KR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학습 극초반에 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2.146</a:t>
            </a:r>
            <a:r>
              <a:rPr lang="ko-KR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까지 빠르게 떨어진 후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계속해서 올라가는 양상</a:t>
            </a:r>
            <a:endParaRPr lang="ko-KR" altLang="en-US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62EE8913-5C1E-B643-1A96-EF63E073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5400"/>
            <a:ext cx="8543925" cy="7124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절차 및 방법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B49E99-1D1E-C3F6-4FBD-31A233B28C5C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4717062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502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0" y="6780530"/>
            <a:ext cx="12205335" cy="130175"/>
          </a:xfrm>
          <a:prstGeom prst="rect">
            <a:avLst/>
          </a:prstGeom>
          <a:solidFill>
            <a:srgbClr val="562C1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385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0" name="텍스트 상자 21"/>
          <p:cNvSpPr txBox="1">
            <a:spLocks/>
          </p:cNvSpPr>
          <p:nvPr/>
        </p:nvSpPr>
        <p:spPr>
          <a:xfrm>
            <a:off x="838200" y="812165"/>
            <a:ext cx="7865962" cy="82994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4000" b="1" dirty="0">
                <a:latin typeface="맑은 고딕" charset="0"/>
                <a:cs typeface="KoPubWorld바탕체 Bold" charset="0"/>
              </a:rPr>
              <a:t>Summary </a:t>
            </a:r>
            <a:r>
              <a:rPr lang="ko-KR" altLang="en-US" sz="4000" b="1" dirty="0">
                <a:latin typeface="맑은 고딕" charset="0"/>
                <a:cs typeface="KoPubWorld바탕체 Bold" charset="0"/>
              </a:rPr>
              <a:t>모델 학습</a:t>
            </a:r>
            <a:r>
              <a:rPr lang="en-US" altLang="ko-KR" sz="4000" b="1" dirty="0">
                <a:latin typeface="맑은 고딕" charset="0"/>
                <a:cs typeface="KoPubWorld바탕체 Bold" charset="0"/>
              </a:rPr>
              <a:t> - </a:t>
            </a:r>
            <a:r>
              <a:rPr lang="en-US" altLang="ko-KR" sz="4000" b="1" dirty="0" err="1">
                <a:latin typeface="맑은 고딕" charset="0"/>
                <a:cs typeface="KoPubWorld바탕체 Bold" charset="0"/>
              </a:rPr>
              <a:t>KoBART</a:t>
            </a:r>
            <a:endParaRPr lang="ko-KR" altLang="en-US" sz="4000" b="1" dirty="0">
              <a:latin typeface="맑은 고딕" charset="0"/>
              <a:cs typeface="KoPubWorld바탕체 Bold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C3379B-3EA4-35DF-CB4F-0B08CF758FF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037460"/>
          <a:ext cx="10515599" cy="3443479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369711">
                  <a:extLst>
                    <a:ext uri="{9D8B030D-6E8A-4147-A177-3AD203B41FA5}">
                      <a16:colId xmlns:a16="http://schemas.microsoft.com/office/drawing/2014/main" val="3299324680"/>
                    </a:ext>
                  </a:extLst>
                </a:gridCol>
                <a:gridCol w="752969">
                  <a:extLst>
                    <a:ext uri="{9D8B030D-6E8A-4147-A177-3AD203B41FA5}">
                      <a16:colId xmlns:a16="http://schemas.microsoft.com/office/drawing/2014/main" val="34146241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43966413"/>
                    </a:ext>
                  </a:extLst>
                </a:gridCol>
                <a:gridCol w="4216400">
                  <a:extLst>
                    <a:ext uri="{9D8B030D-6E8A-4147-A177-3AD203B41FA5}">
                      <a16:colId xmlns:a16="http://schemas.microsoft.com/office/drawing/2014/main" val="1822638962"/>
                    </a:ext>
                  </a:extLst>
                </a:gridCol>
                <a:gridCol w="4262119">
                  <a:extLst>
                    <a:ext uri="{9D8B030D-6E8A-4147-A177-3AD203B41FA5}">
                      <a16:colId xmlns:a16="http://schemas.microsoft.com/office/drawing/2014/main" val="1208148368"/>
                    </a:ext>
                  </a:extLst>
                </a:gridCol>
              </a:tblGrid>
              <a:tr h="499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epoch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distinctive-monkey-36 - </a:t>
                      </a:r>
                      <a:r>
                        <a:rPr lang="en-US" sz="800" u="none" strike="noStrike" dirty="0" err="1">
                          <a:effectLst/>
                        </a:rPr>
                        <a:t>val_loss</a:t>
                      </a:r>
                      <a:r>
                        <a:rPr lang="en-US" sz="800" u="none" strike="noStrike" dirty="0">
                          <a:effectLst/>
                        </a:rPr>
                        <a:t>(0.0005)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rural-monkey-35 - </a:t>
                      </a:r>
                      <a:r>
                        <a:rPr lang="en-US" sz="800" u="none" strike="noStrike" dirty="0" err="1">
                          <a:effectLst/>
                        </a:rPr>
                        <a:t>val_loss</a:t>
                      </a:r>
                      <a:r>
                        <a:rPr lang="en-US" sz="800" u="none" strike="noStrike" dirty="0">
                          <a:effectLst/>
                        </a:rPr>
                        <a:t>(0.00005)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Lr 0.0005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Lr 0.00005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extLst>
                  <a:ext uri="{0D108BD9-81ED-4DB2-BD59-A6C34878D82A}">
                    <a16:rowId xmlns:a16="http://schemas.microsoft.com/office/drawing/2014/main" val="1337449346"/>
                  </a:ext>
                </a:extLst>
              </a:tr>
              <a:tr h="3403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3.335503578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2.296980143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아내가 </a:t>
                      </a:r>
                      <a:r>
                        <a:rPr lang="ko-KR" altLang="en-US" sz="8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죽어식이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없어 재미있게 살던 중 </a:t>
                      </a:r>
                      <a:r>
                        <a:rPr lang="ko-KR" altLang="en-US" sz="800" u="none" strike="noStrike" dirty="0">
                          <a:effectLst/>
                        </a:rPr>
                        <a:t>아내가 급성 뇌막염으로 폐렴을 앓아 결국 죽고 말았다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아내가 </a:t>
                      </a:r>
                      <a:r>
                        <a:rPr lang="ko-KR" altLang="en-US" sz="8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죽애를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낳지 못해 </a:t>
                      </a:r>
                      <a:r>
                        <a:rPr lang="ko-KR" altLang="en-US" sz="800" u="none" strike="noStrike" dirty="0">
                          <a:effectLst/>
                        </a:rPr>
                        <a:t>시간은 몽땅 우리 두 사람의 것이었기에 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돈은 넉넉하지 못했습니다만 </a:t>
                      </a:r>
                      <a:r>
                        <a:rPr lang="ko-KR" altLang="en-US" sz="800" u="none" strike="noStrike" dirty="0">
                          <a:effectLst/>
                        </a:rPr>
                        <a:t>그래도 돈이 생기면 어디든지 같이 다니며 재미있게 지냈다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extLst>
                  <a:ext uri="{0D108BD9-81ED-4DB2-BD59-A6C34878D82A}">
                    <a16:rowId xmlns:a16="http://schemas.microsoft.com/office/drawing/2014/main" val="234840310"/>
                  </a:ext>
                </a:extLst>
              </a:tr>
              <a:tr h="4993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4.104684353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3.003370285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아내가 세상을 후 병원에 시체를 팔아버린 외판원이 우연히 알게 된 내 시체를 병원에 팔아버려 애원하는 듯한 눈빛으로 말을 이었다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아내가 죽은 후 병원에 시체를 팔아버린 외판원이 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자신의 처갓집과 친정이 전혀 달라 할 수 없었다고 말했다</a:t>
                      </a:r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extLst>
                  <a:ext uri="{0D108BD9-81ED-4DB2-BD59-A6C34878D82A}">
                    <a16:rowId xmlns:a16="http://schemas.microsoft.com/office/drawing/2014/main" val="1460557739"/>
                  </a:ext>
                </a:extLst>
              </a:tr>
              <a:tr h="3403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4.853115559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3.46067977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아내가 죽은 후 병원에 시체를 팔아버린 외판원이 우연히 만난 두 사람에게 자신의 비참한 이야기를 털어놓는다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아내가 죽은 후 병원에 시체를 팔아버린 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외판원이 우연히 만난 친정아버지에게 </a:t>
                      </a:r>
                      <a:r>
                        <a:rPr lang="ko-KR" altLang="en-US" sz="800" u="none" strike="noStrike" dirty="0">
                          <a:effectLst/>
                        </a:rPr>
                        <a:t>자신의 비참한 이야기를 털어놓는다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extLst>
                  <a:ext uri="{0D108BD9-81ED-4DB2-BD59-A6C34878D82A}">
                    <a16:rowId xmlns:a16="http://schemas.microsoft.com/office/drawing/2014/main" val="3337561562"/>
                  </a:ext>
                </a:extLst>
              </a:tr>
              <a:tr h="3403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5.394610405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3.664541483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나는 서 외판원이 되었다는 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미부인에게 돈을 주선했기에 처갓집으로 들어가라고 말했다</a:t>
                      </a:r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아내가 죽은 후 병원에 시체를 팔아버린 외판원이 우연히 만난 두 사람에게 자신의 비참한 이야기를 털어놓는다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extLst>
                  <a:ext uri="{0D108BD9-81ED-4DB2-BD59-A6C34878D82A}">
                    <a16:rowId xmlns:a16="http://schemas.microsoft.com/office/drawing/2014/main" val="422531322"/>
                  </a:ext>
                </a:extLst>
              </a:tr>
              <a:tr h="4993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5.797448158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3.810319662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아내가 죽은 후 병원에 시체를 팔아버린 외판원이 우연히 만난 두 사람에게 </a:t>
                      </a:r>
                      <a:r>
                        <a:rPr lang="ko-KR" alt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친정과는 내력이 없었던 이야기를 </a:t>
                      </a:r>
                      <a:r>
                        <a:rPr lang="ko-KR" altLang="en-US" sz="800" u="none" strike="noStrike" dirty="0">
                          <a:effectLst/>
                        </a:rPr>
                        <a:t>털어놓는다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아내가 죽은 후 병원에 시체를 팔아버린 외판원이 우연히 만난 그에게 자신의 비참한 이야기를 털어놓는다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extLst>
                  <a:ext uri="{0D108BD9-81ED-4DB2-BD59-A6C34878D82A}">
                    <a16:rowId xmlns:a16="http://schemas.microsoft.com/office/drawing/2014/main" val="3781013513"/>
                  </a:ext>
                </a:extLst>
              </a:tr>
              <a:tr h="3353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90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6.644159794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4.166108608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아내가 죽은 후 병원에 시체를 팔아버린 외판원이 다시 고개를 들어 입을 우물거렸다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아내가 죽은 후 병원에 시체를 팔아버린 외판원이 우연히 만난 두 사람에게 자신의 비참한 이야기를 털어놓는다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extLst>
                  <a:ext uri="{0D108BD9-81ED-4DB2-BD59-A6C34878D82A}">
                    <a16:rowId xmlns:a16="http://schemas.microsoft.com/office/drawing/2014/main" val="728551594"/>
                  </a:ext>
                </a:extLst>
              </a:tr>
              <a:tr h="21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105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6.928294659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4.241343498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아내가 죽은 후 병원에 시체를 팔아버린 외판원이 다시 고개를 들어 입을 우물거렸다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아내가 죽은 후 병원에 시체를 팔아버린 외판원이 우연히 만난 두 사람에게 자신의 비참한 이야기를 털어놓는다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extLst>
                  <a:ext uri="{0D108BD9-81ED-4DB2-BD59-A6C34878D82A}">
                    <a16:rowId xmlns:a16="http://schemas.microsoft.com/office/drawing/2014/main" val="4229711651"/>
                  </a:ext>
                </a:extLst>
              </a:tr>
              <a:tr h="3403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7.339280605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4.498442173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sng" strike="noStrike" dirty="0">
                          <a:effectLst/>
                        </a:rPr>
                        <a:t>아내가 죽은 후 병원에 시체를 팔아버린 외판원이 우연히 만난 두 사람에게 자신의 비참한 이야기를 털어놓는다</a:t>
                      </a:r>
                      <a:r>
                        <a:rPr lang="en-US" altLang="ko-KR" sz="800" b="1" u="sng" strike="noStrike" dirty="0">
                          <a:effectLst/>
                        </a:rPr>
                        <a:t>.</a:t>
                      </a:r>
                      <a:endParaRPr lang="en-US" altLang="ko-KR" sz="800" b="1" i="0" u="sng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sng" strike="noStrike" dirty="0">
                          <a:effectLst/>
                        </a:rPr>
                        <a:t>아내가 죽은 후 병원에 시체를 팔아버린 외판원이 우연히 만난 두 사람에게 자신의 비참한 이야기를 털어놓는다</a:t>
                      </a:r>
                      <a:r>
                        <a:rPr lang="en-US" altLang="ko-KR" sz="800" b="1" u="sng" strike="noStrike" dirty="0">
                          <a:effectLst/>
                        </a:rPr>
                        <a:t>.</a:t>
                      </a:r>
                      <a:endParaRPr lang="en-US" altLang="ko-KR" sz="700" b="1" i="0" u="sng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76" marR="4776" marT="4776" marB="0" anchor="ctr"/>
                </a:tc>
                <a:extLst>
                  <a:ext uri="{0D108BD9-81ED-4DB2-BD59-A6C34878D82A}">
                    <a16:rowId xmlns:a16="http://schemas.microsoft.com/office/drawing/2014/main" val="306809915"/>
                  </a:ext>
                </a:extLst>
              </a:tr>
            </a:tbl>
          </a:graphicData>
        </a:graphic>
      </p:graphicFrame>
      <p:sp>
        <p:nvSpPr>
          <p:cNvPr id="6" name="제목 2">
            <a:extLst>
              <a:ext uri="{FF2B5EF4-FFF2-40B4-BE49-F238E27FC236}">
                <a16:creationId xmlns:a16="http://schemas.microsoft.com/office/drawing/2014/main" id="{3C9A7180-29FD-A67D-2901-4E467246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5400"/>
            <a:ext cx="8543925" cy="7124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절차 및 방법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C20B5C9-F749-4387-EDF6-C73DFFD87FB4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4717062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C8941-F212-19F6-1E94-2129317849BB}"/>
              </a:ext>
            </a:extLst>
          </p:cNvPr>
          <p:cNvSpPr txBox="1"/>
          <p:nvPr/>
        </p:nvSpPr>
        <p:spPr>
          <a:xfrm>
            <a:off x="1609724" y="5686950"/>
            <a:ext cx="9166306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b="1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러닝레이트를</a:t>
            </a:r>
            <a:r>
              <a:rPr lang="ko-KR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조정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하며 다시 학습해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본 결과 </a:t>
            </a:r>
            <a:endParaRPr lang="en-US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처음에는 글의 핵심을 잘 찾지 못하다가 </a:t>
            </a:r>
            <a:r>
              <a:rPr lang="ko-KR" altLang="en-US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점차 중심 내용을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잡아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간결히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나타냄을 확인</a:t>
            </a:r>
            <a:endParaRPr lang="en-US" altLang="ko-KR" sz="1800" b="1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5286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상자 21"/>
          <p:cNvSpPr txBox="1">
            <a:spLocks/>
          </p:cNvSpPr>
          <p:nvPr/>
        </p:nvSpPr>
        <p:spPr>
          <a:xfrm>
            <a:off x="789102" y="907637"/>
            <a:ext cx="5034182" cy="82994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4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pko-t5</a:t>
            </a:r>
            <a:r>
              <a:rPr lang="en-US" altLang="ko-KR" sz="4000" b="1" dirty="0">
                <a:latin typeface="맑은 고딕" charset="0"/>
                <a:cs typeface="KoPubWorld바탕체 Bold" charset="0"/>
              </a:rPr>
              <a:t> </a:t>
            </a:r>
            <a:r>
              <a:rPr lang="ko-KR" altLang="en-US" sz="4000" b="1" dirty="0">
                <a:latin typeface="맑은 고딕" charset="0"/>
                <a:cs typeface="KoPubWorld바탕체 Bold" charset="0"/>
              </a:rPr>
              <a:t>학습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96482E-B352-12C9-F6BF-6901B254A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94" y="1908209"/>
            <a:ext cx="3332625" cy="4002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F6C4CC-EA4E-BFB8-BADE-E5003A2A6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39" y="1906714"/>
            <a:ext cx="4846145" cy="4002264"/>
          </a:xfrm>
          <a:prstGeom prst="rect">
            <a:avLst/>
          </a:prstGeom>
        </p:spPr>
      </p:pic>
      <p:sp>
        <p:nvSpPr>
          <p:cNvPr id="11" name="Rect 0">
            <a:extLst>
              <a:ext uri="{FF2B5EF4-FFF2-40B4-BE49-F238E27FC236}">
                <a16:creationId xmlns:a16="http://schemas.microsoft.com/office/drawing/2014/main" id="{A693E0F0-1DEF-E683-4909-F87CEDAEDB10}"/>
              </a:ext>
            </a:extLst>
          </p:cNvPr>
          <p:cNvSpPr>
            <a:spLocks noChangeAspect="1"/>
          </p:cNvSpPr>
          <p:nvPr/>
        </p:nvSpPr>
        <p:spPr>
          <a:xfrm>
            <a:off x="6499514" y="3672803"/>
            <a:ext cx="527050" cy="473075"/>
          </a:xfrm>
          <a:custGeom>
            <a:avLst/>
            <a:gdLst>
              <a:gd name="TX0" fmla="*/ 82015 w 552038"/>
              <a:gd name="TY0" fmla="*/ 0 h 495301"/>
              <a:gd name="TX1" fmla="*/ 89988 w 552038"/>
              <a:gd name="TY1" fmla="*/ 4312 h 495301"/>
              <a:gd name="TX2" fmla="*/ 245685 w 552038"/>
              <a:gd name="TY2" fmla="*/ 242437 h 495301"/>
              <a:gd name="TX3" fmla="*/ 245685 w 552038"/>
              <a:gd name="TY3" fmla="*/ 252863 h 495301"/>
              <a:gd name="TX4" fmla="*/ 89988 w 552038"/>
              <a:gd name="TY4" fmla="*/ 490988 h 495301"/>
              <a:gd name="TX5" fmla="*/ 82015 w 552038"/>
              <a:gd name="TY5" fmla="*/ 495300 h 495301"/>
              <a:gd name="TX6" fmla="*/ 9526 w 552038"/>
              <a:gd name="TY6" fmla="*/ 495300 h 495301"/>
              <a:gd name="TX7" fmla="*/ 1 w 552038"/>
              <a:gd name="TY7" fmla="*/ 485775 h 495301"/>
              <a:gd name="TX8" fmla="*/ 1554 w 552038"/>
              <a:gd name="TY8" fmla="*/ 480562 h 495301"/>
              <a:gd name="TX9" fmla="*/ 150435 w 552038"/>
              <a:gd name="TY9" fmla="*/ 252863 h 495301"/>
              <a:gd name="TX10" fmla="*/ 150435 w 552038"/>
              <a:gd name="TY10" fmla="*/ 242437 h 495301"/>
              <a:gd name="TX11" fmla="*/ 1554 w 552038"/>
              <a:gd name="TY11" fmla="*/ 14738 h 495301"/>
              <a:gd name="TX12" fmla="*/ 4314 w 552038"/>
              <a:gd name="TY12" fmla="*/ 1553 h 495301"/>
              <a:gd name="TX13" fmla="*/ 9526 w 552038"/>
              <a:gd name="TY13" fmla="*/ 0 h 495301"/>
              <a:gd name="TX14" fmla="*/ 82015 w 552038"/>
              <a:gd name="TY14" fmla="*/ 0 h 495301"/>
              <a:gd name="TX16" fmla="*/ 234415 w 552038"/>
              <a:gd name="TY16" fmla="*/ 0 h 495301"/>
              <a:gd name="TX17" fmla="*/ 242388 w 552038"/>
              <a:gd name="TY17" fmla="*/ 4312 h 495301"/>
              <a:gd name="TX18" fmla="*/ 398085 w 552038"/>
              <a:gd name="TY18" fmla="*/ 242437 h 495301"/>
              <a:gd name="TX19" fmla="*/ 398085 w 552038"/>
              <a:gd name="TY19" fmla="*/ 252863 h 495301"/>
              <a:gd name="TX20" fmla="*/ 242388 w 552038"/>
              <a:gd name="TY20" fmla="*/ 490988 h 495301"/>
              <a:gd name="TX21" fmla="*/ 234415 w 552038"/>
              <a:gd name="TY21" fmla="*/ 495300 h 495301"/>
              <a:gd name="TX22" fmla="*/ 161926 w 552038"/>
              <a:gd name="TY22" fmla="*/ 495300 h 495301"/>
              <a:gd name="TX23" fmla="*/ 152401 w 552038"/>
              <a:gd name="TY23" fmla="*/ 485775 h 495301"/>
              <a:gd name="TX24" fmla="*/ 153954 w 552038"/>
              <a:gd name="TY24" fmla="*/ 480562 h 495301"/>
              <a:gd name="TX25" fmla="*/ 302835 w 552038"/>
              <a:gd name="TY25" fmla="*/ 252863 h 495301"/>
              <a:gd name="TX26" fmla="*/ 302835 w 552038"/>
              <a:gd name="TY26" fmla="*/ 242437 h 495301"/>
              <a:gd name="TX27" fmla="*/ 153954 w 552038"/>
              <a:gd name="TY27" fmla="*/ 14738 h 495301"/>
              <a:gd name="TX28" fmla="*/ 156714 w 552038"/>
              <a:gd name="TY28" fmla="*/ 1553 h 495301"/>
              <a:gd name="TX29" fmla="*/ 161926 w 552038"/>
              <a:gd name="TY29" fmla="*/ 0 h 495301"/>
              <a:gd name="TX30" fmla="*/ 234415 w 552038"/>
              <a:gd name="TY30" fmla="*/ 0 h 495301"/>
              <a:gd name="TX32" fmla="*/ 386815 w 552038"/>
              <a:gd name="TY32" fmla="*/ 0 h 495301"/>
              <a:gd name="TX33" fmla="*/ 394788 w 552038"/>
              <a:gd name="TY33" fmla="*/ 4312 h 495301"/>
              <a:gd name="TX34" fmla="*/ 550485 w 552038"/>
              <a:gd name="TY34" fmla="*/ 242437 h 495301"/>
              <a:gd name="TX35" fmla="*/ 550485 w 552038"/>
              <a:gd name="TY35" fmla="*/ 252863 h 495301"/>
              <a:gd name="TX36" fmla="*/ 394788 w 552038"/>
              <a:gd name="TY36" fmla="*/ 490988 h 495301"/>
              <a:gd name="TX37" fmla="*/ 386815 w 552038"/>
              <a:gd name="TY37" fmla="*/ 495300 h 495301"/>
              <a:gd name="TX38" fmla="*/ 314326 w 552038"/>
              <a:gd name="TY38" fmla="*/ 495300 h 495301"/>
              <a:gd name="TX39" fmla="*/ 304801 w 552038"/>
              <a:gd name="TY39" fmla="*/ 485775 h 495301"/>
              <a:gd name="TX40" fmla="*/ 306354 w 552038"/>
              <a:gd name="TY40" fmla="*/ 480562 h 495301"/>
              <a:gd name="TX41" fmla="*/ 455235 w 552038"/>
              <a:gd name="TY41" fmla="*/ 252863 h 495301"/>
              <a:gd name="TX42" fmla="*/ 455235 w 552038"/>
              <a:gd name="TY42" fmla="*/ 242437 h 495301"/>
              <a:gd name="TX43" fmla="*/ 306354 w 552038"/>
              <a:gd name="TY43" fmla="*/ 14738 h 495301"/>
              <a:gd name="TX44" fmla="*/ 309114 w 552038"/>
              <a:gd name="TY44" fmla="*/ 1553 h 495301"/>
              <a:gd name="TX45" fmla="*/ 314326 w 552038"/>
              <a:gd name="TY45" fmla="*/ 0 h 495301"/>
              <a:gd name="TX46" fmla="*/ 386815 w 552038"/>
              <a:gd name="TY46" fmla="*/ 0 h 4953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</a:cxnLst>
            <a:rect l="l" t="t" r="r" b="b"/>
            <a:pathLst>
              <a:path w="552038" h="495301">
                <a:moveTo>
                  <a:pt x="82015" y="0"/>
                </a:moveTo>
                <a:cubicBezTo>
                  <a:pt x="85230" y="0"/>
                  <a:pt x="88228" y="1622"/>
                  <a:pt x="89988" y="4312"/>
                </a:cubicBezTo>
                <a:lnTo>
                  <a:pt x="245685" y="242437"/>
                </a:lnTo>
                <a:cubicBezTo>
                  <a:pt x="247755" y="245604"/>
                  <a:pt x="247755" y="249696"/>
                  <a:pt x="245685" y="252863"/>
                </a:cubicBezTo>
                <a:lnTo>
                  <a:pt x="89988" y="490988"/>
                </a:lnTo>
                <a:cubicBezTo>
                  <a:pt x="88228" y="493678"/>
                  <a:pt x="85230" y="495300"/>
                  <a:pt x="82015" y="495300"/>
                </a:cubicBezTo>
                <a:lnTo>
                  <a:pt x="9526" y="495300"/>
                </a:lnTo>
                <a:cubicBezTo>
                  <a:pt x="4266" y="495300"/>
                  <a:pt x="1" y="491036"/>
                  <a:pt x="1" y="485775"/>
                </a:cubicBezTo>
                <a:cubicBezTo>
                  <a:pt x="1" y="483923"/>
                  <a:pt x="541" y="482112"/>
                  <a:pt x="1554" y="480562"/>
                </a:cubicBezTo>
                <a:lnTo>
                  <a:pt x="150435" y="252863"/>
                </a:lnTo>
                <a:cubicBezTo>
                  <a:pt x="152505" y="249696"/>
                  <a:pt x="152505" y="245604"/>
                  <a:pt x="150435" y="242437"/>
                </a:cubicBezTo>
                <a:lnTo>
                  <a:pt x="1554" y="14738"/>
                </a:lnTo>
                <a:cubicBezTo>
                  <a:pt x="-1325" y="10335"/>
                  <a:pt x="-89" y="4432"/>
                  <a:pt x="4314" y="1553"/>
                </a:cubicBezTo>
                <a:cubicBezTo>
                  <a:pt x="5863" y="540"/>
                  <a:pt x="7675" y="0"/>
                  <a:pt x="9526" y="0"/>
                </a:cubicBezTo>
                <a:lnTo>
                  <a:pt x="82015" y="0"/>
                </a:lnTo>
                <a:close/>
                <a:moveTo>
                  <a:pt x="234415" y="0"/>
                </a:moveTo>
                <a:cubicBezTo>
                  <a:pt x="237630" y="0"/>
                  <a:pt x="240628" y="1622"/>
                  <a:pt x="242388" y="4312"/>
                </a:cubicBezTo>
                <a:lnTo>
                  <a:pt x="398085" y="242437"/>
                </a:lnTo>
                <a:cubicBezTo>
                  <a:pt x="400155" y="245604"/>
                  <a:pt x="400155" y="249696"/>
                  <a:pt x="398085" y="252863"/>
                </a:cubicBezTo>
                <a:lnTo>
                  <a:pt x="242388" y="490988"/>
                </a:lnTo>
                <a:cubicBezTo>
                  <a:pt x="240628" y="493678"/>
                  <a:pt x="237630" y="495300"/>
                  <a:pt x="234415" y="495300"/>
                </a:cubicBezTo>
                <a:lnTo>
                  <a:pt x="161926" y="495300"/>
                </a:lnTo>
                <a:cubicBezTo>
                  <a:pt x="156666" y="495300"/>
                  <a:pt x="152401" y="491036"/>
                  <a:pt x="152401" y="485775"/>
                </a:cubicBezTo>
                <a:cubicBezTo>
                  <a:pt x="152401" y="483923"/>
                  <a:pt x="152941" y="482112"/>
                  <a:pt x="153954" y="480562"/>
                </a:cubicBezTo>
                <a:lnTo>
                  <a:pt x="302835" y="252863"/>
                </a:lnTo>
                <a:cubicBezTo>
                  <a:pt x="304905" y="249696"/>
                  <a:pt x="304905" y="245604"/>
                  <a:pt x="302835" y="242437"/>
                </a:cubicBezTo>
                <a:lnTo>
                  <a:pt x="153954" y="14738"/>
                </a:lnTo>
                <a:cubicBezTo>
                  <a:pt x="151075" y="10335"/>
                  <a:pt x="152311" y="4432"/>
                  <a:pt x="156714" y="1553"/>
                </a:cubicBezTo>
                <a:cubicBezTo>
                  <a:pt x="158263" y="540"/>
                  <a:pt x="160075" y="0"/>
                  <a:pt x="161926" y="0"/>
                </a:cubicBezTo>
                <a:lnTo>
                  <a:pt x="234415" y="0"/>
                </a:lnTo>
                <a:close/>
                <a:moveTo>
                  <a:pt x="386815" y="0"/>
                </a:moveTo>
                <a:cubicBezTo>
                  <a:pt x="390030" y="0"/>
                  <a:pt x="393028" y="1622"/>
                  <a:pt x="394788" y="4312"/>
                </a:cubicBezTo>
                <a:lnTo>
                  <a:pt x="550485" y="242437"/>
                </a:lnTo>
                <a:cubicBezTo>
                  <a:pt x="552555" y="245604"/>
                  <a:pt x="552555" y="249696"/>
                  <a:pt x="550485" y="252863"/>
                </a:cubicBezTo>
                <a:lnTo>
                  <a:pt x="394788" y="490988"/>
                </a:lnTo>
                <a:cubicBezTo>
                  <a:pt x="393028" y="493678"/>
                  <a:pt x="390030" y="495300"/>
                  <a:pt x="386815" y="495300"/>
                </a:cubicBezTo>
                <a:lnTo>
                  <a:pt x="314326" y="495300"/>
                </a:lnTo>
                <a:cubicBezTo>
                  <a:pt x="309066" y="495300"/>
                  <a:pt x="304801" y="491036"/>
                  <a:pt x="304801" y="485775"/>
                </a:cubicBezTo>
                <a:cubicBezTo>
                  <a:pt x="304801" y="483923"/>
                  <a:pt x="305341" y="482112"/>
                  <a:pt x="306354" y="480562"/>
                </a:cubicBezTo>
                <a:lnTo>
                  <a:pt x="455235" y="252863"/>
                </a:lnTo>
                <a:cubicBezTo>
                  <a:pt x="457305" y="249696"/>
                  <a:pt x="457305" y="245604"/>
                  <a:pt x="455235" y="242437"/>
                </a:cubicBezTo>
                <a:lnTo>
                  <a:pt x="306354" y="14738"/>
                </a:lnTo>
                <a:cubicBezTo>
                  <a:pt x="303475" y="10335"/>
                  <a:pt x="304711" y="4432"/>
                  <a:pt x="309114" y="1553"/>
                </a:cubicBezTo>
                <a:cubicBezTo>
                  <a:pt x="310663" y="540"/>
                  <a:pt x="312475" y="0"/>
                  <a:pt x="314326" y="0"/>
                </a:cubicBezTo>
                <a:lnTo>
                  <a:pt x="386815" y="0"/>
                </a:lnTo>
                <a:close/>
              </a:path>
            </a:pathLst>
          </a:custGeom>
          <a:solidFill>
            <a:srgbClr val="AABEB3"/>
          </a:solidFill>
          <a:ln w="0">
            <a:noFill/>
            <a:prstDash/>
          </a:ln>
        </p:spPr>
        <p:txBody>
          <a:bodyPr vert="horz" wrap="square" lIns="0" tIns="0" rIns="0" bIns="0" anchor="ctr">
            <a:noAutofit/>
          </a:bodyPr>
          <a:lstStyle/>
          <a:p>
            <a:pPr algn="ctr" defTabSz="1219110" latinLnBrk="0">
              <a:buClr>
                <a:srgbClr val="000000"/>
              </a:buClr>
            </a:pPr>
            <a:endParaRPr lang="ko-KR" altLang="en-US" kern="0" dirty="0">
              <a:solidFill>
                <a:srgbClr val="000000"/>
              </a:solidFill>
              <a:latin typeface="맑은 고딕" charset="0"/>
              <a:ea typeface="맑은 고딕" charset="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5A5ED-2973-E752-CBB9-D8D409D03D04}"/>
              </a:ext>
            </a:extLst>
          </p:cNvPr>
          <p:cNvSpPr txBox="1"/>
          <p:nvPr/>
        </p:nvSpPr>
        <p:spPr>
          <a:xfrm>
            <a:off x="788462" y="6188136"/>
            <a:ext cx="10372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AI hub </a:t>
            </a:r>
            <a:r>
              <a:rPr lang="ko-KR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추출요약</a:t>
            </a:r>
            <a:r>
              <a:rPr lang="en-US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데이터 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20epochs + 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문학 장르 데이터 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20epochs </a:t>
            </a:r>
            <a:r>
              <a:rPr lang="ko-KR" altLang="en-US" sz="24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재학습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</a:t>
            </a:r>
            <a:r>
              <a:rPr lang="ko-KR" altLang="ko-KR" sz="24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 </a:t>
            </a:r>
            <a:endParaRPr lang="ko-KR" altLang="en-US" sz="2400" b="1" dirty="0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6FA2EC6C-EA17-C897-599F-710707FB1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5400"/>
            <a:ext cx="8543925" cy="7124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절차 및 방법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513E74-B3FA-A78F-9CC4-9EE658D241E4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4717062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28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 txBox="1">
            <a:spLocks noGrp="1"/>
          </p:cNvSpPr>
          <p:nvPr>
            <p:ph type="title"/>
          </p:nvPr>
        </p:nvSpPr>
        <p:spPr>
          <a:xfrm>
            <a:off x="314960" y="25400"/>
            <a:ext cx="8544560" cy="713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spcBef>
                <a:spcPct val="0"/>
              </a:spcBef>
              <a:buFontTx/>
              <a:buNone/>
            </a:pPr>
            <a:r>
              <a:rPr lang="en-US" altLang="ko-KR" sz="2400" b="1" spc="-9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4. </a:t>
            </a:r>
            <a:r>
              <a:rPr lang="ko-KR" altLang="en-US" sz="2400" b="1" spc="-9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프로젝트 수행 결과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  <a:endParaRPr lang="ko-KR" altLang="en-US" sz="2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62C1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7" name="Rect 0"/>
          <p:cNvCxnSpPr>
            <a:cxnSpLocks/>
          </p:cNvCxnSpPr>
          <p:nvPr/>
        </p:nvCxnSpPr>
        <p:spPr>
          <a:xfrm>
            <a:off x="543560" y="623570"/>
            <a:ext cx="3757295" cy="0"/>
          </a:xfrm>
          <a:prstGeom prst="line">
            <a:avLst/>
          </a:prstGeom>
          <a:ln w="19050" cap="flat" cmpd="sng">
            <a:solidFill>
              <a:srgbClr val="562C1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1"/>
          <p:cNvSpPr txBox="1">
            <a:spLocks/>
          </p:cNvSpPr>
          <p:nvPr/>
        </p:nvSpPr>
        <p:spPr>
          <a:xfrm>
            <a:off x="789305" y="907415"/>
            <a:ext cx="4590415" cy="82994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40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rPr>
              <a:t>pko-t5</a:t>
            </a:r>
            <a:r>
              <a:rPr lang="en-US" altLang="ko-KR" sz="4000" b="1" dirty="0">
                <a:latin typeface="맑은 고딕" charset="0"/>
                <a:cs typeface="KoPubWorld바탕체 Bold" charset="0"/>
              </a:rPr>
              <a:t> </a:t>
            </a:r>
            <a:r>
              <a:rPr lang="ko-KR" altLang="en-US" sz="4000" b="1" dirty="0">
                <a:latin typeface="맑은 고딕" charset="0"/>
                <a:cs typeface="KoPubWorld바탕체 Bold" charset="0"/>
              </a:rPr>
              <a:t>학습 결과</a:t>
            </a:r>
          </a:p>
        </p:txBody>
      </p:sp>
      <p:pic>
        <p:nvPicPr>
          <p:cNvPr id="31" name="그림 12" descr="C:/Users/guscl/AppData/Roaming/PolarisOffice/ETemp/7476_14406712/fImage5562830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4787265"/>
            <a:ext cx="2239010" cy="165544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2" name="그림 13" descr="C:/Users/guscl/AppData/Roaming/PolarisOffice/ETemp/7476_14406712/fImage55955831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60" y="628650"/>
            <a:ext cx="5668645" cy="58769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3" name="그림 14" descr="C:/Users/guscl/AppData/Roaming/PolarisOffice/ETemp/7476_14406712/fImage5776832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20" y="4792980"/>
            <a:ext cx="2192655" cy="161417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4" name="그림 21" descr="C:/Users/guscl/AppData/Roaming/PolarisOffice/ETemp/7476_14406712/fImage3743783357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" y="2640965"/>
            <a:ext cx="4572635" cy="2065806"/>
          </a:xfrm>
          <a:prstGeom prst="rect">
            <a:avLst/>
          </a:prstGeom>
          <a:noFill/>
        </p:spPr>
      </p:pic>
      <p:sp>
        <p:nvSpPr>
          <p:cNvPr id="35" name="텍스트 상자 22"/>
          <p:cNvSpPr txBox="1">
            <a:spLocks/>
          </p:cNvSpPr>
          <p:nvPr/>
        </p:nvSpPr>
        <p:spPr>
          <a:xfrm>
            <a:off x="1073150" y="1792605"/>
            <a:ext cx="457263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 dirty="0" err="1">
                <a:latin typeface="맑은 고딕" charset="0"/>
                <a:cs typeface="KoPubWorld바탕체 Medium" charset="0"/>
              </a:rPr>
              <a:t>Rou</a:t>
            </a:r>
            <a:r>
              <a:rPr lang="en-US" altLang="ko-KR" sz="1800" dirty="0">
                <a:latin typeface="맑은 고딕" charset="0"/>
                <a:cs typeface="KoPubWorld바탕체 Medium" charset="0"/>
              </a:rPr>
              <a:t>g</a:t>
            </a:r>
            <a:r>
              <a:rPr lang="ko-KR" altLang="en-US" sz="1800" dirty="0" err="1">
                <a:latin typeface="맑은 고딕" charset="0"/>
                <a:cs typeface="KoPubWorld바탕체 Medium" charset="0"/>
              </a:rPr>
              <a:t>e</a:t>
            </a:r>
            <a:r>
              <a:rPr lang="ko-KR" altLang="en-US" sz="1800" dirty="0">
                <a:latin typeface="맑은 고딕" charset="0"/>
                <a:cs typeface="KoPubWorld바탕체 Medium" charset="0"/>
              </a:rPr>
              <a:t> 0.5 최고 수치</a:t>
            </a:r>
            <a:endParaRPr lang="en-US" altLang="ko-KR" sz="1800" dirty="0">
              <a:latin typeface="맑은 고딕" charset="0"/>
              <a:cs typeface="KoPubWorld바탕체 Medium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lang="en-US" altLang="ko-KR" dirty="0">
                <a:latin typeface="맑은 고딕" charset="0"/>
                <a:cs typeface="KoPubWorld바탕체 Medium" charset="0"/>
              </a:rPr>
              <a:t>Valid loss</a:t>
            </a:r>
            <a:r>
              <a:rPr lang="ko-KR" altLang="en-US" dirty="0">
                <a:latin typeface="맑은 고딕" charset="0"/>
                <a:cs typeface="KoPubWorld바탕체 Medium" charset="0"/>
              </a:rPr>
              <a:t> </a:t>
            </a:r>
            <a:r>
              <a:rPr lang="en-US" altLang="ko-KR" dirty="0">
                <a:latin typeface="맑은 고딕" charset="0"/>
                <a:cs typeface="KoPubWorld바탕체 Medium" charset="0"/>
              </a:rPr>
              <a:t>0.395</a:t>
            </a:r>
            <a:endParaRPr lang="ko-KR" altLang="en-US" sz="1800" dirty="0">
              <a:latin typeface="맑은 고딕" charset="0"/>
              <a:cs typeface="KoPubWorld바탕체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61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 txBox="1">
            <a:spLocks noGrp="1"/>
          </p:cNvSpPr>
          <p:nvPr>
            <p:ph type="title"/>
          </p:nvPr>
        </p:nvSpPr>
        <p:spPr>
          <a:xfrm>
            <a:off x="314960" y="25400"/>
            <a:ext cx="8545195" cy="7137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spcBef>
                <a:spcPct val="0"/>
              </a:spcBef>
              <a:buFontTx/>
              <a:buNone/>
            </a:pPr>
            <a:r>
              <a:rPr lang="en-US" altLang="ko-KR" sz="2400" b="1" spc="-8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charset="0"/>
                <a:ea typeface="맑은 고딕" charset="0"/>
                <a:cs typeface="Arial" charset="0"/>
              </a:rPr>
              <a:t>4. </a:t>
            </a:r>
            <a:r>
              <a:rPr lang="ko-KR" altLang="en-US" sz="2400" b="1" spc="-8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charset="0"/>
                <a:ea typeface="맑은 고딕" charset="0"/>
                <a:cs typeface="Arial" charset="0"/>
              </a:rPr>
              <a:t>프로젝트 수행 결과 </a:t>
            </a:r>
            <a:r>
              <a:rPr lang="en-US" altLang="ko-KR" sz="2400" b="1">
                <a:solidFill>
                  <a:srgbClr val="571F10"/>
                </a:solidFill>
                <a:latin typeface="맑은 고딕" charset="0"/>
                <a:ea typeface="맑은 고딕" charset="0"/>
                <a:cs typeface="+mj-cs"/>
              </a:rPr>
              <a:t>–</a:t>
            </a:r>
            <a:r>
              <a:rPr lang="en-US" altLang="ko-KR" sz="2400" b="1" spc="-9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charset="0"/>
                <a:ea typeface="나눔바른고딕" charset="0"/>
                <a:cs typeface="Arial" charset="0"/>
              </a:rPr>
              <a:t> </a:t>
            </a:r>
            <a:r>
              <a:rPr lang="ko-KR" altLang="en-US" sz="2400" b="1" spc="-9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charset="0"/>
                <a:ea typeface="나눔바른고딕" charset="0"/>
                <a:cs typeface="Arial" charset="0"/>
              </a:rPr>
              <a:t>요약</a:t>
            </a:r>
            <a:endParaRPr lang="ko-KR" altLang="en-US" sz="2400" b="1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62C12"/>
              </a:solidFill>
              <a:latin typeface="맑은 고딕" charset="0"/>
              <a:ea typeface="나눔바른고딕" charset="0"/>
              <a:cs typeface="Arial" charset="0"/>
            </a:endParaRPr>
          </a:p>
        </p:txBody>
      </p:sp>
      <p:cxnSp>
        <p:nvCxnSpPr>
          <p:cNvPr id="7" name="Rect 0"/>
          <p:cNvCxnSpPr/>
          <p:nvPr/>
        </p:nvCxnSpPr>
        <p:spPr>
          <a:xfrm>
            <a:off x="543560" y="623570"/>
            <a:ext cx="3757930" cy="635"/>
          </a:xfrm>
          <a:prstGeom prst="line">
            <a:avLst/>
          </a:prstGeom>
          <a:ln w="19050" cap="flat" cmpd="sng">
            <a:solidFill>
              <a:srgbClr val="562C1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 0"/>
          <p:cNvSpPr txBox="1">
            <a:spLocks/>
          </p:cNvSpPr>
          <p:nvPr/>
        </p:nvSpPr>
        <p:spPr>
          <a:xfrm>
            <a:off x="789305" y="907415"/>
            <a:ext cx="4591050" cy="830580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pko-t5</a:t>
            </a:r>
            <a:r>
              <a:rPr lang="en-US" altLang="ko-KR" sz="4000" b="1">
                <a:latin typeface="맑은 고딕" charset="0"/>
                <a:cs typeface="KoPubWorld바탕체 Bold" charset="0"/>
              </a:rPr>
              <a:t> </a:t>
            </a:r>
            <a:r>
              <a:rPr lang="ko-KR" altLang="en-US" sz="4000" b="1">
                <a:latin typeface="맑은 고딕" charset="0"/>
                <a:cs typeface="KoPubWorld바탕체 Bold" charset="0"/>
              </a:rPr>
              <a:t>학습 결과</a:t>
            </a:r>
          </a:p>
        </p:txBody>
      </p:sp>
      <p:pic>
        <p:nvPicPr>
          <p:cNvPr id="31" name="그림 30" descr="C:/Users/guscl/AppData/Roaming/PolarisOffice/ETemp/7476_14406712/fImage56135851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"/>
          <a:stretch>
            <a:fillRect/>
          </a:stretch>
        </p:blipFill>
        <p:spPr>
          <a:xfrm>
            <a:off x="6748780" y="1900633"/>
            <a:ext cx="3650615" cy="443611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2" name="텍스트 상자 34"/>
          <p:cNvSpPr txBox="1">
            <a:spLocks/>
          </p:cNvSpPr>
          <p:nvPr/>
        </p:nvSpPr>
        <p:spPr>
          <a:xfrm>
            <a:off x="791844" y="1896745"/>
            <a:ext cx="5517515" cy="443999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fontAlgn="base" latinLnBrk="0">
              <a:buFontTx/>
              <a:buNone/>
            </a:pPr>
            <a:r>
              <a:rPr lang="ko-KR" altLang="en-US" sz="2500" b="1" spc="-140" dirty="0">
                <a:solidFill>
                  <a:srgbClr val="000000"/>
                </a:solidFill>
                <a:latin typeface="맑은 고딕" charset="0"/>
              </a:rPr>
              <a:t>모델이 보지 못한 데이터로 실험</a:t>
            </a:r>
            <a:endParaRPr lang="ko-KR" altLang="en-US" dirty="0">
              <a:solidFill>
                <a:srgbClr val="000000"/>
              </a:solidFill>
              <a:latin typeface="맑은 고딕" charset="0"/>
              <a:ea typeface="+mj-ea"/>
            </a:endParaRPr>
          </a:p>
          <a:p>
            <a:pPr marL="0" indent="0" algn="l" fontAlgn="base" latinLnBrk="0">
              <a:buFontTx/>
              <a:buNone/>
            </a:pPr>
            <a:endParaRPr lang="ko-KR" altLang="en-US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fontAlgn="base" latinLnBrk="0">
              <a:lnSpc>
                <a:spcPct val="150000"/>
              </a:lnSpc>
              <a:buFont typeface="Arial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Rouge</a:t>
            </a:r>
            <a:r>
              <a:rPr lang="ko-KR" altLang="en-US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score나</a:t>
            </a:r>
            <a:r>
              <a:rPr lang="ko-KR" altLang="en-US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valid</a:t>
            </a:r>
            <a:r>
              <a:rPr lang="ko-KR" altLang="en-US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loss</a:t>
            </a:r>
            <a:r>
              <a:rPr lang="ko-KR" altLang="en-US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수치에 비해서 정답을 잘 파악하는 것을 확인</a:t>
            </a:r>
          </a:p>
          <a:p>
            <a:pPr marL="285750" indent="-285750" fontAlgn="base" latinLnBrk="0">
              <a:lnSpc>
                <a:spcPct val="150000"/>
              </a:lnSpc>
              <a:buFont typeface="Arial"/>
              <a:buChar char="•"/>
            </a:pPr>
            <a:endParaRPr lang="ko-KR" altLang="en-US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fontAlgn="base" latinLnBrk="0">
              <a:lnSpc>
                <a:spcPct val="150000"/>
              </a:lnSpc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Pko-t5 의 </a:t>
            </a:r>
            <a:r>
              <a:rPr lang="ko-KR" altLang="en-US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small</a:t>
            </a:r>
            <a:r>
              <a:rPr lang="ko-KR" altLang="en-US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모델부터 </a:t>
            </a:r>
            <a:r>
              <a:rPr lang="ko-KR" altLang="en-US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base</a:t>
            </a:r>
            <a:r>
              <a:rPr lang="ko-KR" altLang="en-US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large</a:t>
            </a:r>
            <a:r>
              <a:rPr lang="ko-KR" altLang="en-US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모델도 학습시켜 보았으나 동일한 학습방법에 대해서는 </a:t>
            </a:r>
            <a:r>
              <a:rPr lang="ko-KR" altLang="en-US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large</a:t>
            </a:r>
            <a:r>
              <a:rPr lang="ko-KR" altLang="en-US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모델이 더 좋은 성능을 보임</a:t>
            </a:r>
            <a:endParaRPr lang="en-US" altLang="ko-KR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fontAlgn="base" latinLnBrk="0">
              <a:lnSpc>
                <a:spcPct val="150000"/>
              </a:lnSpc>
              <a:buFont typeface="Arial"/>
              <a:buChar char="•"/>
            </a:pPr>
            <a:endParaRPr lang="en-US" altLang="ko-KR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=&gt; </a:t>
            </a:r>
            <a:r>
              <a:rPr lang="ko-KR" altLang="en-US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학습한 두 모델들 중 </a:t>
            </a:r>
            <a:r>
              <a:rPr lang="ko-KR" altLang="en-US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사용자가 넣을 데이터에 최적화</a:t>
            </a:r>
            <a:r>
              <a:rPr lang="ko-KR" altLang="en-US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되었다고 판단한 </a:t>
            </a:r>
            <a:r>
              <a:rPr lang="ko-KR" altLang="en-US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모델로 최종 선택</a:t>
            </a:r>
            <a:endParaRPr lang="en-US" altLang="ko-KR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5335" cy="130175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385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" name="제목 2"/>
          <p:cNvSpPr txBox="1">
            <a:spLocks/>
          </p:cNvSpPr>
          <p:nvPr/>
        </p:nvSpPr>
        <p:spPr>
          <a:xfrm>
            <a:off x="314960" y="25400"/>
            <a:ext cx="3956685" cy="713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200" b="1">
                <a:solidFill>
                  <a:srgbClr val="571F10"/>
                </a:solidFill>
                <a:latin typeface="맑은 고딕" charset="0"/>
              </a:rPr>
              <a:t>1. </a:t>
            </a:r>
            <a:r>
              <a:rPr lang="ko-KR" altLang="en-US" sz="2200" b="1">
                <a:solidFill>
                  <a:srgbClr val="571F10"/>
                </a:solidFill>
                <a:latin typeface="맑은 고딕" charset="0"/>
              </a:rPr>
              <a:t>프로젝트 개요 - 문해력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9CABBD-3424-3D8C-4B07-0DE75E4A13B4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3188970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87"/>
          <p:cNvGrpSpPr>
            <a:grpSpLocks/>
          </p:cNvGrpSpPr>
          <p:nvPr/>
        </p:nvGrpSpPr>
        <p:grpSpPr>
          <a:xfrm>
            <a:off x="1056640" y="1974215"/>
            <a:ext cx="2675890" cy="2970530"/>
            <a:chOff x="1056640" y="1974215"/>
            <a:chExt cx="2675890" cy="2970530"/>
          </a:xfrm>
        </p:grpSpPr>
        <p:sp>
          <p:nvSpPr>
            <p:cNvPr id="101" name="도형 36"/>
            <p:cNvSpPr>
              <a:spLocks/>
            </p:cNvSpPr>
            <p:nvPr/>
          </p:nvSpPr>
          <p:spPr>
            <a:xfrm>
              <a:off x="1360805" y="2442845"/>
              <a:ext cx="1834515" cy="397510"/>
            </a:xfrm>
            <a:prstGeom prst="rect">
              <a:avLst/>
            </a:prstGeom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latinLnBrk="0">
                <a:spcBef>
                  <a:spcPts val="171"/>
                </a:spcBef>
                <a:buFontTx/>
                <a:buNone/>
                <a:tabLst>
                  <a:tab pos="60960" algn="l"/>
                  <a:tab pos="97155" algn="l"/>
                </a:tabLst>
              </a:pPr>
              <a:r>
                <a:rPr lang="ko-KR" altLang="en-US" sz="1800" b="1" u="sng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국어교육학사전</a:t>
              </a:r>
              <a:endParaRPr lang="ko-KR" altLang="en-US" sz="1000" b="1" u="sng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3E3D43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도형 37"/>
            <p:cNvSpPr>
              <a:spLocks/>
            </p:cNvSpPr>
            <p:nvPr/>
          </p:nvSpPr>
          <p:spPr>
            <a:xfrm>
              <a:off x="1358900" y="3098165"/>
              <a:ext cx="2199640" cy="1170940"/>
            </a:xfrm>
            <a:prstGeom prst="rect">
              <a:avLst/>
            </a:prstGeom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>
              <a:noAutofit/>
            </a:bodyPr>
            <a:lstStyle/>
            <a:p>
              <a:pPr marL="158115" indent="-158115" latinLnBrk="0">
                <a:spcBef>
                  <a:spcPts val="102"/>
                </a:spcBef>
                <a:buFont typeface="Arial"/>
                <a:buChar char="•"/>
                <a:tabLst>
                  <a:tab pos="60960" algn="l"/>
                  <a:tab pos="97155" algn="l"/>
                </a:tabLst>
              </a:pPr>
              <a:r>
                <a:rPr lang="ko-KR" altLang="en-US" sz="1100" b="0" u="sng">
                  <a:solidFill>
                    <a:schemeClr val="tx1"/>
                  </a:solidFill>
                  <a:latin typeface="+mn-ea"/>
                </a:rPr>
                <a:t>의사소통 목적</a:t>
              </a:r>
              <a:br>
                <a:rPr lang="ko-KR" altLang="en-US" sz="1100" b="0" u="sng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b="0" u="sng">
                  <a:solidFill>
                    <a:schemeClr val="tx1"/>
                  </a:solidFill>
                  <a:latin typeface="+mn-ea"/>
                </a:rPr>
                <a:t> </a:t>
              </a:r>
            </a:p>
            <a:p>
              <a:pPr marL="158115" indent="-158115" latinLnBrk="0">
                <a:spcBef>
                  <a:spcPts val="102"/>
                </a:spcBef>
                <a:buFont typeface="Arial"/>
                <a:buChar char="•"/>
                <a:tabLst>
                  <a:tab pos="60960" algn="l"/>
                  <a:tab pos="97155" algn="l"/>
                </a:tabLst>
              </a:pPr>
              <a:r>
                <a:rPr lang="ko-KR" altLang="en-US" sz="1100" b="0" u="sng">
                  <a:solidFill>
                    <a:schemeClr val="tx1"/>
                  </a:solidFill>
                  <a:latin typeface="+mn-ea"/>
                </a:rPr>
                <a:t>문자 언어의 사용 능력</a:t>
              </a:r>
            </a:p>
            <a:p>
              <a:pPr marL="158115" indent="-158115" latinLnBrk="0">
                <a:spcBef>
                  <a:spcPts val="102"/>
                </a:spcBef>
                <a:buFont typeface="Arial"/>
                <a:buChar char="•"/>
                <a:tabLst>
                  <a:tab pos="60960" algn="l"/>
                  <a:tab pos="97155" algn="l"/>
                </a:tabLst>
              </a:pPr>
              <a:endParaRPr lang="ko-KR" altLang="en-US" sz="1100" b="0" u="sng">
                <a:solidFill>
                  <a:schemeClr val="tx1"/>
                </a:solidFill>
                <a:latin typeface="+mn-ea"/>
              </a:endParaRPr>
            </a:p>
            <a:p>
              <a:pPr marL="158115" indent="-158115" latinLnBrk="0">
                <a:spcBef>
                  <a:spcPts val="102"/>
                </a:spcBef>
                <a:buFont typeface="Arial"/>
                <a:buChar char="•"/>
                <a:tabLst>
                  <a:tab pos="60960" algn="l"/>
                  <a:tab pos="97155" algn="l"/>
                </a:tabLst>
              </a:pPr>
              <a:r>
                <a:rPr lang="ko-KR" altLang="en-US" sz="1100" b="0" u="sng">
                  <a:solidFill>
                    <a:schemeClr val="tx1"/>
                  </a:solidFill>
                </a:rPr>
                <a:t>모어를 읽고 쓸 수 있는 능력</a:t>
              </a:r>
              <a:endParaRPr lang="ko-KR" altLang="en-US" sz="900" b="0" u="sng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1" name="도형 55"/>
            <p:cNvSpPr>
              <a:spLocks/>
            </p:cNvSpPr>
            <p:nvPr/>
          </p:nvSpPr>
          <p:spPr>
            <a:xfrm>
              <a:off x="1056640" y="1974215"/>
              <a:ext cx="2675890" cy="2970530"/>
            </a:xfrm>
            <a:prstGeom prst="rect">
              <a:avLst/>
            </a:prstGeom>
            <a:noFill/>
            <a:ln w="76200" cap="flat" cmpd="sng">
              <a:solidFill>
                <a:srgbClr val="562C12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 u="sng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9" name="도형 44"/>
          <p:cNvSpPr>
            <a:spLocks/>
          </p:cNvSpPr>
          <p:nvPr/>
        </p:nvSpPr>
        <p:spPr>
          <a:xfrm>
            <a:off x="4251960" y="2399665"/>
            <a:ext cx="1885315" cy="40576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0" indent="0" algn="l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1800" b="1" u="sng">
                <a:solidFill>
                  <a:schemeClr val="tx1"/>
                </a:solidFill>
                <a:latin typeface="맑은 고딕" charset="0"/>
                <a:ea typeface="맑은 고딕" charset="0"/>
              </a:rPr>
              <a:t>독서교육사전  </a:t>
            </a:r>
            <a:endParaRPr lang="ko-KR" altLang="en-US" sz="400" b="1" u="sng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3E3D4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" name="도형 45"/>
          <p:cNvSpPr>
            <a:spLocks/>
          </p:cNvSpPr>
          <p:nvPr/>
        </p:nvSpPr>
        <p:spPr>
          <a:xfrm>
            <a:off x="4255770" y="3115945"/>
            <a:ext cx="2253615" cy="112712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158115" indent="-158115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100" b="0" u="sng">
                <a:solidFill>
                  <a:schemeClr val="tx1"/>
                </a:solidFill>
                <a:latin typeface="+mn-ea"/>
              </a:rPr>
              <a:t>글을 통해 의미 구성</a:t>
            </a:r>
          </a:p>
          <a:p>
            <a:pPr marL="158115" indent="-158115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endParaRPr lang="ko-KR" altLang="en-US" sz="1100" b="0" u="sng">
              <a:solidFill>
                <a:schemeClr val="tx1"/>
              </a:solidFill>
              <a:latin typeface="+mn-ea"/>
            </a:endParaRPr>
          </a:p>
          <a:p>
            <a:pPr marL="158115" indent="-158115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100" b="0" u="sng">
                <a:solidFill>
                  <a:schemeClr val="tx1"/>
                </a:solidFill>
                <a:latin typeface="+mn-ea"/>
              </a:rPr>
              <a:t>사회적 맥락에 요구되는 방식</a:t>
            </a:r>
          </a:p>
          <a:p>
            <a:pPr marL="158115" indent="-158115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endParaRPr lang="ko-KR" altLang="en-US" sz="1100" b="0" u="sng">
              <a:solidFill>
                <a:schemeClr val="tx1"/>
              </a:solidFill>
              <a:latin typeface="+mn-ea"/>
            </a:endParaRPr>
          </a:p>
          <a:p>
            <a:pPr marL="158115" indent="-158115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100" b="0" u="sng">
                <a:solidFill>
                  <a:schemeClr val="tx1"/>
                </a:solidFill>
                <a:latin typeface="+mn-ea"/>
              </a:rPr>
              <a:t>읽고 쓸 수 있는 능력과 의지</a:t>
            </a:r>
            <a:endParaRPr lang="ko-KR" altLang="en-US" sz="800" b="0" u="sng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" name="도형 56"/>
          <p:cNvSpPr>
            <a:spLocks/>
          </p:cNvSpPr>
          <p:nvPr/>
        </p:nvSpPr>
        <p:spPr>
          <a:xfrm>
            <a:off x="3980180" y="1974215"/>
            <a:ext cx="2675890" cy="2970530"/>
          </a:xfrm>
          <a:prstGeom prst="rect">
            <a:avLst/>
          </a:prstGeom>
          <a:noFill/>
          <a:ln w="76200" cap="flat" cmpd="sng">
            <a:solidFill>
              <a:srgbClr val="562C1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u="sng">
              <a:latin typeface="맑은 고딕" charset="0"/>
              <a:ea typeface="맑은 고딕" charset="0"/>
            </a:endParaRPr>
          </a:p>
        </p:txBody>
      </p:sp>
      <p:sp>
        <p:nvSpPr>
          <p:cNvPr id="113" name="도형 61"/>
          <p:cNvSpPr>
            <a:spLocks/>
          </p:cNvSpPr>
          <p:nvPr/>
        </p:nvSpPr>
        <p:spPr>
          <a:xfrm flipH="1">
            <a:off x="9238615" y="1948180"/>
            <a:ext cx="2962275" cy="2962275"/>
          </a:xfrm>
          <a:prstGeom prst="homePlate">
            <a:avLst/>
          </a:prstGeom>
          <a:solidFill>
            <a:srgbClr val="562C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3600" b="1">
                <a:latin typeface="맑은 고딕" charset="0"/>
                <a:ea typeface="맑은 고딕" charset="0"/>
              </a:rPr>
              <a:t>문해</a:t>
            </a:r>
            <a:r>
              <a:rPr lang="ko-KR" sz="3600" b="1">
                <a:latin typeface="맑은 고딕" charset="0"/>
                <a:ea typeface="맑은 고딕" charset="0"/>
              </a:rPr>
              <a:t>력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cxnSp>
        <p:nvCxnSpPr>
          <p:cNvPr id="116" name="도형 89"/>
          <p:cNvCxnSpPr/>
          <p:nvPr/>
        </p:nvCxnSpPr>
        <p:spPr>
          <a:xfrm>
            <a:off x="7239000" y="3437890"/>
            <a:ext cx="1853565" cy="635"/>
          </a:xfrm>
          <a:prstGeom prst="line">
            <a:avLst/>
          </a:prstGeom>
          <a:ln w="38100" cap="flat" cmpd="sng">
            <a:solidFill>
              <a:srgbClr val="562C12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A2D61B-D5B6-4BF6-75D8-B72D07ADC929}"/>
              </a:ext>
            </a:extLst>
          </p:cNvPr>
          <p:cNvGrpSpPr/>
          <p:nvPr/>
        </p:nvGrpSpPr>
        <p:grpSpPr>
          <a:xfrm>
            <a:off x="5891359" y="2341193"/>
            <a:ext cx="539261" cy="518747"/>
            <a:chOff x="8230476" y="4550066"/>
            <a:chExt cx="539261" cy="518747"/>
          </a:xfrm>
        </p:grpSpPr>
        <p:sp>
          <p:nvSpPr>
            <p:cNvPr id="4" name="Freeform 29">
              <a:extLst>
                <a:ext uri="{FF2B5EF4-FFF2-40B4-BE49-F238E27FC236}">
                  <a16:creationId xmlns:a16="http://schemas.microsoft.com/office/drawing/2014/main" id="{FFBA2722-28D7-83C9-C99E-A6B56EAFB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0476" y="4550066"/>
              <a:ext cx="361950" cy="376604"/>
            </a:xfrm>
            <a:custGeom>
              <a:avLst/>
              <a:gdLst>
                <a:gd name="T0" fmla="*/ 52 w 104"/>
                <a:gd name="T1" fmla="*/ 0 h 108"/>
                <a:gd name="T2" fmla="*/ 0 w 104"/>
                <a:gd name="T3" fmla="*/ 44 h 108"/>
                <a:gd name="T4" fmla="*/ 25 w 104"/>
                <a:gd name="T5" fmla="*/ 81 h 108"/>
                <a:gd name="T6" fmla="*/ 46 w 104"/>
                <a:gd name="T7" fmla="*/ 108 h 108"/>
                <a:gd name="T8" fmla="*/ 42 w 104"/>
                <a:gd name="T9" fmla="*/ 87 h 108"/>
                <a:gd name="T10" fmla="*/ 52 w 104"/>
                <a:gd name="T11" fmla="*/ 88 h 108"/>
                <a:gd name="T12" fmla="*/ 104 w 104"/>
                <a:gd name="T13" fmla="*/ 44 h 108"/>
                <a:gd name="T14" fmla="*/ 52 w 104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8">
                  <a:moveTo>
                    <a:pt x="52" y="0"/>
                  </a:moveTo>
                  <a:cubicBezTo>
                    <a:pt x="23" y="0"/>
                    <a:pt x="0" y="20"/>
                    <a:pt x="0" y="44"/>
                  </a:cubicBezTo>
                  <a:cubicBezTo>
                    <a:pt x="0" y="60"/>
                    <a:pt x="10" y="74"/>
                    <a:pt x="25" y="81"/>
                  </a:cubicBezTo>
                  <a:cubicBezTo>
                    <a:pt x="25" y="89"/>
                    <a:pt x="27" y="101"/>
                    <a:pt x="46" y="108"/>
                  </a:cubicBezTo>
                  <a:cubicBezTo>
                    <a:pt x="46" y="108"/>
                    <a:pt x="38" y="98"/>
                    <a:pt x="42" y="87"/>
                  </a:cubicBezTo>
                  <a:cubicBezTo>
                    <a:pt x="45" y="87"/>
                    <a:pt x="49" y="88"/>
                    <a:pt x="52" y="88"/>
                  </a:cubicBezTo>
                  <a:cubicBezTo>
                    <a:pt x="81" y="88"/>
                    <a:pt x="104" y="68"/>
                    <a:pt x="104" y="44"/>
                  </a:cubicBezTo>
                  <a:cubicBezTo>
                    <a:pt x="104" y="20"/>
                    <a:pt x="81" y="0"/>
                    <a:pt x="52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7" tIns="42203" rIns="84407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3"/>
            </a:p>
          </p:txBody>
        </p:sp>
        <p:sp>
          <p:nvSpPr>
            <p:cNvPr id="5" name="Oval 30">
              <a:extLst>
                <a:ext uri="{FF2B5EF4-FFF2-40B4-BE49-F238E27FC236}">
                  <a16:creationId xmlns:a16="http://schemas.microsoft.com/office/drawing/2014/main" id="{1F8C2136-E12D-4191-2BE3-0CD9723D1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1057" y="4679021"/>
              <a:ext cx="41031" cy="42497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7" tIns="42203" rIns="84407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3"/>
            </a:p>
          </p:txBody>
        </p:sp>
        <p:sp>
          <p:nvSpPr>
            <p:cNvPr id="7" name="Oval 31">
              <a:extLst>
                <a:ext uri="{FF2B5EF4-FFF2-40B4-BE49-F238E27FC236}">
                  <a16:creationId xmlns:a16="http://schemas.microsoft.com/office/drawing/2014/main" id="{0C82E2ED-21A8-5DA5-92E3-E3B9CB962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0203" y="4679021"/>
              <a:ext cx="42497" cy="42497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7" tIns="42203" rIns="84407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3"/>
            </a:p>
          </p:txBody>
        </p:sp>
        <p:sp>
          <p:nvSpPr>
            <p:cNvPr id="8" name="Oval 32">
              <a:extLst>
                <a:ext uri="{FF2B5EF4-FFF2-40B4-BE49-F238E27FC236}">
                  <a16:creationId xmlns:a16="http://schemas.microsoft.com/office/drawing/2014/main" id="{7DE8C7D5-6AC5-2875-E918-C5FB0F2A1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6420" y="4679021"/>
              <a:ext cx="45427" cy="42497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7" tIns="42203" rIns="84407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3"/>
            </a:p>
          </p:txBody>
        </p:sp>
        <p:sp>
          <p:nvSpPr>
            <p:cNvPr id="10" name="Freeform 33">
              <a:extLst>
                <a:ext uri="{FF2B5EF4-FFF2-40B4-BE49-F238E27FC236}">
                  <a16:creationId xmlns:a16="http://schemas.microsoft.com/office/drawing/2014/main" id="{D112D1BC-064E-527E-D9FF-541E076C3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6145" y="4744963"/>
              <a:ext cx="313592" cy="323850"/>
            </a:xfrm>
            <a:custGeom>
              <a:avLst/>
              <a:gdLst>
                <a:gd name="T0" fmla="*/ 90 w 90"/>
                <a:gd name="T1" fmla="*/ 38 h 93"/>
                <a:gd name="T2" fmla="*/ 45 w 90"/>
                <a:gd name="T3" fmla="*/ 0 h 93"/>
                <a:gd name="T4" fmla="*/ 0 w 90"/>
                <a:gd name="T5" fmla="*/ 38 h 93"/>
                <a:gd name="T6" fmla="*/ 45 w 90"/>
                <a:gd name="T7" fmla="*/ 76 h 93"/>
                <a:gd name="T8" fmla="*/ 53 w 90"/>
                <a:gd name="T9" fmla="*/ 75 h 93"/>
                <a:gd name="T10" fmla="*/ 50 w 90"/>
                <a:gd name="T11" fmla="*/ 93 h 93"/>
                <a:gd name="T12" fmla="*/ 68 w 90"/>
                <a:gd name="T13" fmla="*/ 70 h 93"/>
                <a:gd name="T14" fmla="*/ 86 w 90"/>
                <a:gd name="T15" fmla="*/ 54 h 93"/>
                <a:gd name="T16" fmla="*/ 86 w 90"/>
                <a:gd name="T17" fmla="*/ 54 h 93"/>
                <a:gd name="T18" fmla="*/ 86 w 90"/>
                <a:gd name="T19" fmla="*/ 54 h 93"/>
                <a:gd name="T20" fmla="*/ 90 w 90"/>
                <a:gd name="T21" fmla="*/ 38 h 93"/>
                <a:gd name="T22" fmla="*/ 18 w 90"/>
                <a:gd name="T23" fmla="*/ 44 h 93"/>
                <a:gd name="T24" fmla="*/ 12 w 90"/>
                <a:gd name="T25" fmla="*/ 38 h 93"/>
                <a:gd name="T26" fmla="*/ 18 w 90"/>
                <a:gd name="T27" fmla="*/ 32 h 93"/>
                <a:gd name="T28" fmla="*/ 25 w 90"/>
                <a:gd name="T29" fmla="*/ 38 h 93"/>
                <a:gd name="T30" fmla="*/ 18 w 90"/>
                <a:gd name="T31" fmla="*/ 44 h 93"/>
                <a:gd name="T32" fmla="*/ 45 w 90"/>
                <a:gd name="T33" fmla="*/ 44 h 93"/>
                <a:gd name="T34" fmla="*/ 39 w 90"/>
                <a:gd name="T35" fmla="*/ 38 h 93"/>
                <a:gd name="T36" fmla="*/ 45 w 90"/>
                <a:gd name="T37" fmla="*/ 32 h 93"/>
                <a:gd name="T38" fmla="*/ 51 w 90"/>
                <a:gd name="T39" fmla="*/ 38 h 93"/>
                <a:gd name="T40" fmla="*/ 45 w 90"/>
                <a:gd name="T41" fmla="*/ 44 h 93"/>
                <a:gd name="T42" fmla="*/ 71 w 90"/>
                <a:gd name="T43" fmla="*/ 44 h 93"/>
                <a:gd name="T44" fmla="*/ 65 w 90"/>
                <a:gd name="T45" fmla="*/ 38 h 93"/>
                <a:gd name="T46" fmla="*/ 71 w 90"/>
                <a:gd name="T47" fmla="*/ 32 h 93"/>
                <a:gd name="T48" fmla="*/ 77 w 90"/>
                <a:gd name="T49" fmla="*/ 38 h 93"/>
                <a:gd name="T50" fmla="*/ 71 w 90"/>
                <a:gd name="T51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3">
                  <a:moveTo>
                    <a:pt x="90" y="38"/>
                  </a:moveTo>
                  <a:cubicBezTo>
                    <a:pt x="90" y="17"/>
                    <a:pt x="70" y="0"/>
                    <a:pt x="45" y="0"/>
                  </a:cubicBezTo>
                  <a:cubicBezTo>
                    <a:pt x="20" y="0"/>
                    <a:pt x="0" y="17"/>
                    <a:pt x="0" y="38"/>
                  </a:cubicBezTo>
                  <a:cubicBezTo>
                    <a:pt x="0" y="59"/>
                    <a:pt x="20" y="76"/>
                    <a:pt x="45" y="76"/>
                  </a:cubicBezTo>
                  <a:cubicBezTo>
                    <a:pt x="48" y="76"/>
                    <a:pt x="50" y="75"/>
                    <a:pt x="53" y="75"/>
                  </a:cubicBezTo>
                  <a:cubicBezTo>
                    <a:pt x="57" y="85"/>
                    <a:pt x="50" y="93"/>
                    <a:pt x="50" y="93"/>
                  </a:cubicBezTo>
                  <a:cubicBezTo>
                    <a:pt x="67" y="87"/>
                    <a:pt x="68" y="77"/>
                    <a:pt x="68" y="70"/>
                  </a:cubicBezTo>
                  <a:cubicBezTo>
                    <a:pt x="76" y="66"/>
                    <a:pt x="82" y="61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8" y="49"/>
                    <a:pt x="90" y="44"/>
                    <a:pt x="90" y="38"/>
                  </a:cubicBezTo>
                  <a:close/>
                  <a:moveTo>
                    <a:pt x="18" y="44"/>
                  </a:moveTo>
                  <a:cubicBezTo>
                    <a:pt x="15" y="44"/>
                    <a:pt x="12" y="41"/>
                    <a:pt x="12" y="38"/>
                  </a:cubicBezTo>
                  <a:cubicBezTo>
                    <a:pt x="12" y="35"/>
                    <a:pt x="15" y="32"/>
                    <a:pt x="18" y="32"/>
                  </a:cubicBezTo>
                  <a:cubicBezTo>
                    <a:pt x="22" y="32"/>
                    <a:pt x="25" y="35"/>
                    <a:pt x="25" y="38"/>
                  </a:cubicBezTo>
                  <a:cubicBezTo>
                    <a:pt x="25" y="41"/>
                    <a:pt x="22" y="44"/>
                    <a:pt x="18" y="44"/>
                  </a:cubicBezTo>
                  <a:close/>
                  <a:moveTo>
                    <a:pt x="45" y="44"/>
                  </a:moveTo>
                  <a:cubicBezTo>
                    <a:pt x="41" y="44"/>
                    <a:pt x="39" y="41"/>
                    <a:pt x="39" y="38"/>
                  </a:cubicBezTo>
                  <a:cubicBezTo>
                    <a:pt x="39" y="35"/>
                    <a:pt x="41" y="32"/>
                    <a:pt x="45" y="32"/>
                  </a:cubicBezTo>
                  <a:cubicBezTo>
                    <a:pt x="48" y="32"/>
                    <a:pt x="51" y="35"/>
                    <a:pt x="51" y="38"/>
                  </a:cubicBezTo>
                  <a:cubicBezTo>
                    <a:pt x="51" y="41"/>
                    <a:pt x="48" y="44"/>
                    <a:pt x="45" y="44"/>
                  </a:cubicBezTo>
                  <a:close/>
                  <a:moveTo>
                    <a:pt x="71" y="44"/>
                  </a:moveTo>
                  <a:cubicBezTo>
                    <a:pt x="68" y="44"/>
                    <a:pt x="65" y="41"/>
                    <a:pt x="65" y="38"/>
                  </a:cubicBezTo>
                  <a:cubicBezTo>
                    <a:pt x="65" y="35"/>
                    <a:pt x="68" y="32"/>
                    <a:pt x="71" y="32"/>
                  </a:cubicBezTo>
                  <a:cubicBezTo>
                    <a:pt x="75" y="32"/>
                    <a:pt x="77" y="35"/>
                    <a:pt x="77" y="38"/>
                  </a:cubicBezTo>
                  <a:cubicBezTo>
                    <a:pt x="77" y="41"/>
                    <a:pt x="75" y="44"/>
                    <a:pt x="71" y="44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7" tIns="42203" rIns="84407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3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10E2B73-8CC9-E7D7-E41A-E370211EDE52}"/>
              </a:ext>
            </a:extLst>
          </p:cNvPr>
          <p:cNvGrpSpPr/>
          <p:nvPr/>
        </p:nvGrpSpPr>
        <p:grpSpPr>
          <a:xfrm>
            <a:off x="3148534" y="2373431"/>
            <a:ext cx="458665" cy="410308"/>
            <a:chOff x="3378588" y="4637985"/>
            <a:chExt cx="458665" cy="410308"/>
          </a:xfrm>
        </p:grpSpPr>
        <p:sp>
          <p:nvSpPr>
            <p:cNvPr id="12" name="Freeform 42">
              <a:extLst>
                <a:ext uri="{FF2B5EF4-FFF2-40B4-BE49-F238E27FC236}">
                  <a16:creationId xmlns:a16="http://schemas.microsoft.com/office/drawing/2014/main" id="{E852A5DA-67F0-F9A3-FA80-2490A1F6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941" y="4637985"/>
              <a:ext cx="177312" cy="181708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7" tIns="42203" rIns="84407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3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A9F4832E-AE73-C6AB-B134-9D425C6AA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441" y="4698068"/>
              <a:ext cx="298938" cy="28868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7" tIns="42203" rIns="84407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3"/>
            </a:p>
          </p:txBody>
        </p:sp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7EB8C83C-78A0-7E75-44BD-35807EC8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360" y="4865121"/>
              <a:ext cx="167054" cy="162658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7" tIns="42203" rIns="84407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3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FDA6FEEF-963F-8955-220F-2DC7797D7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588" y="4986747"/>
              <a:ext cx="65943" cy="61546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7" tIns="42203" rIns="84407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3"/>
            </a:p>
          </p:txBody>
        </p:sp>
      </p:grpSp>
    </p:spTree>
    <p:extLst>
      <p:ext uri="{BB962C8B-B14F-4D97-AF65-F5344CB8AC3E}">
        <p14:creationId xmlns:p14="http://schemas.microsoft.com/office/powerpoint/2010/main" val="280928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Google Shape;707;p30">
            <a:extLst>
              <a:ext uri="{FF2B5EF4-FFF2-40B4-BE49-F238E27FC236}">
                <a16:creationId xmlns:a16="http://schemas.microsoft.com/office/drawing/2014/main" id="{35599256-AAF2-C204-65BC-52854E448B79}"/>
              </a:ext>
            </a:extLst>
          </p:cNvPr>
          <p:cNvSpPr txBox="1">
            <a:spLocks/>
          </p:cNvSpPr>
          <p:nvPr/>
        </p:nvSpPr>
        <p:spPr>
          <a:xfrm>
            <a:off x="869950" y="1542415"/>
            <a:ext cx="11235690" cy="128143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+mn-ea"/>
                <a:cs typeface="KoPubWorld바탕체 Medium" panose="00000600000000000000" pitchFamily="2" charset="-127"/>
              </a:rPr>
              <a:t>이미지 상 문장이 이어지지 않으면 </a:t>
            </a:r>
            <a:r>
              <a:rPr lang="ko-KR" altLang="en-US" sz="1800" b="1" dirty="0" err="1">
                <a:latin typeface="+mn-ea"/>
                <a:cs typeface="KoPubWorld바탕체 Medium" panose="00000600000000000000" pitchFamily="2" charset="-127"/>
              </a:rPr>
              <a:t>줄바꿈</a:t>
            </a:r>
            <a:r>
              <a:rPr lang="ko-KR" altLang="en-US" sz="1800" dirty="0" err="1">
                <a:latin typeface="+mn-ea"/>
                <a:cs typeface="KoPubWorld바탕체 Medium" panose="00000600000000000000" pitchFamily="2" charset="-127"/>
              </a:rPr>
              <a:t>으로</a:t>
            </a:r>
            <a:r>
              <a:rPr lang="ko-KR" altLang="en-US" sz="1800" dirty="0">
                <a:latin typeface="+mn-ea"/>
                <a:cs typeface="KoPubWorld바탕체 Medium" panose="00000600000000000000" pitchFamily="2" charset="-127"/>
              </a:rPr>
              <a:t> 처리하여 끊기는 경우가 발생</a:t>
            </a:r>
            <a:endParaRPr lang="en-US" altLang="ko-KR" sz="1800" dirty="0">
              <a:latin typeface="+mn-ea"/>
              <a:cs typeface="KoPubWorld바탕체 Medium" panose="00000600000000000000" pitchFamily="2" charset="-127"/>
            </a:endParaRPr>
          </a:p>
          <a:p>
            <a:r>
              <a:rPr lang="ko-KR" altLang="en-US" sz="1800" dirty="0" err="1">
                <a:latin typeface="+mn-ea"/>
                <a:cs typeface="KoPubWorld바탕체 Medium" panose="00000600000000000000" pitchFamily="2" charset="-127"/>
              </a:rPr>
              <a:t>줄바꿈이</a:t>
            </a:r>
            <a:r>
              <a:rPr lang="ko-KR" altLang="en-US" sz="1800" dirty="0">
                <a:latin typeface="+mn-ea"/>
                <a:cs typeface="KoPubWorld바탕체 Medium" panose="00000600000000000000" pitchFamily="2" charset="-127"/>
              </a:rPr>
              <a:t> 문장이 끝나기 전에 있는 경우 </a:t>
            </a:r>
            <a:r>
              <a:rPr lang="ko-KR" altLang="en-US" sz="1800" b="1" dirty="0">
                <a:latin typeface="+mn-ea"/>
                <a:cs typeface="KoPubWorld바탕체 Medium" panose="00000600000000000000" pitchFamily="2" charset="-127"/>
              </a:rPr>
              <a:t>요약 모델이 내뱉는 문장이 핵심 내용에서 벗어난 것</a:t>
            </a:r>
            <a:r>
              <a:rPr lang="ko-KR" altLang="en-US" sz="1800" dirty="0">
                <a:latin typeface="+mn-ea"/>
                <a:cs typeface="KoPubWorld바탕체 Medium" panose="00000600000000000000" pitchFamily="2" charset="-127"/>
              </a:rPr>
              <a:t>을 확인</a:t>
            </a:r>
          </a:p>
          <a:p>
            <a:r>
              <a:rPr lang="ko-KR" altLang="en-US" sz="1800" dirty="0">
                <a:latin typeface="+mn-ea"/>
                <a:cs typeface="KoPubWorld바탕체 Medium" panose="00000600000000000000" pitchFamily="2" charset="-127"/>
              </a:rPr>
              <a:t>문장이 자연스럽게 이어지도록 </a:t>
            </a:r>
            <a:r>
              <a:rPr lang="ko-KR" altLang="en-US" sz="1800" b="1" dirty="0">
                <a:latin typeface="+mn-ea"/>
                <a:cs typeface="KoPubWorld바탕체 Medium" panose="00000600000000000000" pitchFamily="2" charset="-127"/>
              </a:rPr>
              <a:t>후처리 필요</a:t>
            </a:r>
          </a:p>
        </p:txBody>
      </p:sp>
      <p:pic>
        <p:nvPicPr>
          <p:cNvPr id="3" name="그림 16">
            <a:extLst>
              <a:ext uri="{FF2B5EF4-FFF2-40B4-BE49-F238E27FC236}">
                <a16:creationId xmlns:a16="http://schemas.microsoft.com/office/drawing/2014/main" id="{FD5D5747-2897-7AA2-A10B-F60F96BCA2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40" y="3274695"/>
            <a:ext cx="3831590" cy="2909570"/>
          </a:xfrm>
          <a:prstGeom prst="rect">
            <a:avLst/>
          </a:prstGeom>
          <a:noFill/>
        </p:spPr>
      </p:pic>
      <p:pic>
        <p:nvPicPr>
          <p:cNvPr id="4" name="그림 17">
            <a:extLst>
              <a:ext uri="{FF2B5EF4-FFF2-40B4-BE49-F238E27FC236}">
                <a16:creationId xmlns:a16="http://schemas.microsoft.com/office/drawing/2014/main" id="{07D229EF-84A2-21C8-35BF-B822148A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45" y="3282950"/>
            <a:ext cx="2882265" cy="2962910"/>
          </a:xfrm>
          <a:prstGeom prst="rect">
            <a:avLst/>
          </a:prstGeom>
          <a:noFill/>
        </p:spPr>
      </p:pic>
      <p:sp>
        <p:nvSpPr>
          <p:cNvPr id="32" name="Rect 0">
            <a:extLst>
              <a:ext uri="{FF2B5EF4-FFF2-40B4-BE49-F238E27FC236}">
                <a16:creationId xmlns:a16="http://schemas.microsoft.com/office/drawing/2014/main" id="{63602892-33D9-5E8E-7EEB-327DD6F8A76F}"/>
              </a:ext>
            </a:extLst>
          </p:cNvPr>
          <p:cNvSpPr>
            <a:spLocks noChangeAspect="1"/>
          </p:cNvSpPr>
          <p:nvPr/>
        </p:nvSpPr>
        <p:spPr>
          <a:xfrm>
            <a:off x="5467350" y="4491990"/>
            <a:ext cx="527050" cy="473075"/>
          </a:xfrm>
          <a:custGeom>
            <a:avLst/>
            <a:gdLst>
              <a:gd name="TX0" fmla="*/ 82015 w 552038"/>
              <a:gd name="TY0" fmla="*/ 0 h 495301"/>
              <a:gd name="TX1" fmla="*/ 89988 w 552038"/>
              <a:gd name="TY1" fmla="*/ 4312 h 495301"/>
              <a:gd name="TX2" fmla="*/ 245685 w 552038"/>
              <a:gd name="TY2" fmla="*/ 242437 h 495301"/>
              <a:gd name="TX3" fmla="*/ 245685 w 552038"/>
              <a:gd name="TY3" fmla="*/ 252863 h 495301"/>
              <a:gd name="TX4" fmla="*/ 89988 w 552038"/>
              <a:gd name="TY4" fmla="*/ 490988 h 495301"/>
              <a:gd name="TX5" fmla="*/ 82015 w 552038"/>
              <a:gd name="TY5" fmla="*/ 495300 h 495301"/>
              <a:gd name="TX6" fmla="*/ 9526 w 552038"/>
              <a:gd name="TY6" fmla="*/ 495300 h 495301"/>
              <a:gd name="TX7" fmla="*/ 1 w 552038"/>
              <a:gd name="TY7" fmla="*/ 485775 h 495301"/>
              <a:gd name="TX8" fmla="*/ 1554 w 552038"/>
              <a:gd name="TY8" fmla="*/ 480562 h 495301"/>
              <a:gd name="TX9" fmla="*/ 150435 w 552038"/>
              <a:gd name="TY9" fmla="*/ 252863 h 495301"/>
              <a:gd name="TX10" fmla="*/ 150435 w 552038"/>
              <a:gd name="TY10" fmla="*/ 242437 h 495301"/>
              <a:gd name="TX11" fmla="*/ 1554 w 552038"/>
              <a:gd name="TY11" fmla="*/ 14738 h 495301"/>
              <a:gd name="TX12" fmla="*/ 4314 w 552038"/>
              <a:gd name="TY12" fmla="*/ 1553 h 495301"/>
              <a:gd name="TX13" fmla="*/ 9526 w 552038"/>
              <a:gd name="TY13" fmla="*/ 0 h 495301"/>
              <a:gd name="TX14" fmla="*/ 82015 w 552038"/>
              <a:gd name="TY14" fmla="*/ 0 h 495301"/>
              <a:gd name="TX16" fmla="*/ 234415 w 552038"/>
              <a:gd name="TY16" fmla="*/ 0 h 495301"/>
              <a:gd name="TX17" fmla="*/ 242388 w 552038"/>
              <a:gd name="TY17" fmla="*/ 4312 h 495301"/>
              <a:gd name="TX18" fmla="*/ 398085 w 552038"/>
              <a:gd name="TY18" fmla="*/ 242437 h 495301"/>
              <a:gd name="TX19" fmla="*/ 398085 w 552038"/>
              <a:gd name="TY19" fmla="*/ 252863 h 495301"/>
              <a:gd name="TX20" fmla="*/ 242388 w 552038"/>
              <a:gd name="TY20" fmla="*/ 490988 h 495301"/>
              <a:gd name="TX21" fmla="*/ 234415 w 552038"/>
              <a:gd name="TY21" fmla="*/ 495300 h 495301"/>
              <a:gd name="TX22" fmla="*/ 161926 w 552038"/>
              <a:gd name="TY22" fmla="*/ 495300 h 495301"/>
              <a:gd name="TX23" fmla="*/ 152401 w 552038"/>
              <a:gd name="TY23" fmla="*/ 485775 h 495301"/>
              <a:gd name="TX24" fmla="*/ 153954 w 552038"/>
              <a:gd name="TY24" fmla="*/ 480562 h 495301"/>
              <a:gd name="TX25" fmla="*/ 302835 w 552038"/>
              <a:gd name="TY25" fmla="*/ 252863 h 495301"/>
              <a:gd name="TX26" fmla="*/ 302835 w 552038"/>
              <a:gd name="TY26" fmla="*/ 242437 h 495301"/>
              <a:gd name="TX27" fmla="*/ 153954 w 552038"/>
              <a:gd name="TY27" fmla="*/ 14738 h 495301"/>
              <a:gd name="TX28" fmla="*/ 156714 w 552038"/>
              <a:gd name="TY28" fmla="*/ 1553 h 495301"/>
              <a:gd name="TX29" fmla="*/ 161926 w 552038"/>
              <a:gd name="TY29" fmla="*/ 0 h 495301"/>
              <a:gd name="TX30" fmla="*/ 234415 w 552038"/>
              <a:gd name="TY30" fmla="*/ 0 h 495301"/>
              <a:gd name="TX32" fmla="*/ 386815 w 552038"/>
              <a:gd name="TY32" fmla="*/ 0 h 495301"/>
              <a:gd name="TX33" fmla="*/ 394788 w 552038"/>
              <a:gd name="TY33" fmla="*/ 4312 h 495301"/>
              <a:gd name="TX34" fmla="*/ 550485 w 552038"/>
              <a:gd name="TY34" fmla="*/ 242437 h 495301"/>
              <a:gd name="TX35" fmla="*/ 550485 w 552038"/>
              <a:gd name="TY35" fmla="*/ 252863 h 495301"/>
              <a:gd name="TX36" fmla="*/ 394788 w 552038"/>
              <a:gd name="TY36" fmla="*/ 490988 h 495301"/>
              <a:gd name="TX37" fmla="*/ 386815 w 552038"/>
              <a:gd name="TY37" fmla="*/ 495300 h 495301"/>
              <a:gd name="TX38" fmla="*/ 314326 w 552038"/>
              <a:gd name="TY38" fmla="*/ 495300 h 495301"/>
              <a:gd name="TX39" fmla="*/ 304801 w 552038"/>
              <a:gd name="TY39" fmla="*/ 485775 h 495301"/>
              <a:gd name="TX40" fmla="*/ 306354 w 552038"/>
              <a:gd name="TY40" fmla="*/ 480562 h 495301"/>
              <a:gd name="TX41" fmla="*/ 455235 w 552038"/>
              <a:gd name="TY41" fmla="*/ 252863 h 495301"/>
              <a:gd name="TX42" fmla="*/ 455235 w 552038"/>
              <a:gd name="TY42" fmla="*/ 242437 h 495301"/>
              <a:gd name="TX43" fmla="*/ 306354 w 552038"/>
              <a:gd name="TY43" fmla="*/ 14738 h 495301"/>
              <a:gd name="TX44" fmla="*/ 309114 w 552038"/>
              <a:gd name="TY44" fmla="*/ 1553 h 495301"/>
              <a:gd name="TX45" fmla="*/ 314326 w 552038"/>
              <a:gd name="TY45" fmla="*/ 0 h 495301"/>
              <a:gd name="TX46" fmla="*/ 386815 w 552038"/>
              <a:gd name="TY46" fmla="*/ 0 h 4953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</a:cxnLst>
            <a:rect l="l" t="t" r="r" b="b"/>
            <a:pathLst>
              <a:path w="552038" h="495301">
                <a:moveTo>
                  <a:pt x="82015" y="0"/>
                </a:moveTo>
                <a:cubicBezTo>
                  <a:pt x="85230" y="0"/>
                  <a:pt x="88228" y="1622"/>
                  <a:pt x="89988" y="4312"/>
                </a:cubicBezTo>
                <a:lnTo>
                  <a:pt x="245685" y="242437"/>
                </a:lnTo>
                <a:cubicBezTo>
                  <a:pt x="247755" y="245604"/>
                  <a:pt x="247755" y="249696"/>
                  <a:pt x="245685" y="252863"/>
                </a:cubicBezTo>
                <a:lnTo>
                  <a:pt x="89988" y="490988"/>
                </a:lnTo>
                <a:cubicBezTo>
                  <a:pt x="88228" y="493678"/>
                  <a:pt x="85230" y="495300"/>
                  <a:pt x="82015" y="495300"/>
                </a:cubicBezTo>
                <a:lnTo>
                  <a:pt x="9526" y="495300"/>
                </a:lnTo>
                <a:cubicBezTo>
                  <a:pt x="4266" y="495300"/>
                  <a:pt x="1" y="491036"/>
                  <a:pt x="1" y="485775"/>
                </a:cubicBezTo>
                <a:cubicBezTo>
                  <a:pt x="1" y="483923"/>
                  <a:pt x="541" y="482112"/>
                  <a:pt x="1554" y="480562"/>
                </a:cubicBezTo>
                <a:lnTo>
                  <a:pt x="150435" y="252863"/>
                </a:lnTo>
                <a:cubicBezTo>
                  <a:pt x="152505" y="249696"/>
                  <a:pt x="152505" y="245604"/>
                  <a:pt x="150435" y="242437"/>
                </a:cubicBezTo>
                <a:lnTo>
                  <a:pt x="1554" y="14738"/>
                </a:lnTo>
                <a:cubicBezTo>
                  <a:pt x="-1325" y="10335"/>
                  <a:pt x="-89" y="4432"/>
                  <a:pt x="4314" y="1553"/>
                </a:cubicBezTo>
                <a:cubicBezTo>
                  <a:pt x="5863" y="540"/>
                  <a:pt x="7675" y="0"/>
                  <a:pt x="9526" y="0"/>
                </a:cubicBezTo>
                <a:lnTo>
                  <a:pt x="82015" y="0"/>
                </a:lnTo>
                <a:close/>
                <a:moveTo>
                  <a:pt x="234415" y="0"/>
                </a:moveTo>
                <a:cubicBezTo>
                  <a:pt x="237630" y="0"/>
                  <a:pt x="240628" y="1622"/>
                  <a:pt x="242388" y="4312"/>
                </a:cubicBezTo>
                <a:lnTo>
                  <a:pt x="398085" y="242437"/>
                </a:lnTo>
                <a:cubicBezTo>
                  <a:pt x="400155" y="245604"/>
                  <a:pt x="400155" y="249696"/>
                  <a:pt x="398085" y="252863"/>
                </a:cubicBezTo>
                <a:lnTo>
                  <a:pt x="242388" y="490988"/>
                </a:lnTo>
                <a:cubicBezTo>
                  <a:pt x="240628" y="493678"/>
                  <a:pt x="237630" y="495300"/>
                  <a:pt x="234415" y="495300"/>
                </a:cubicBezTo>
                <a:lnTo>
                  <a:pt x="161926" y="495300"/>
                </a:lnTo>
                <a:cubicBezTo>
                  <a:pt x="156666" y="495300"/>
                  <a:pt x="152401" y="491036"/>
                  <a:pt x="152401" y="485775"/>
                </a:cubicBezTo>
                <a:cubicBezTo>
                  <a:pt x="152401" y="483923"/>
                  <a:pt x="152941" y="482112"/>
                  <a:pt x="153954" y="480562"/>
                </a:cubicBezTo>
                <a:lnTo>
                  <a:pt x="302835" y="252863"/>
                </a:lnTo>
                <a:cubicBezTo>
                  <a:pt x="304905" y="249696"/>
                  <a:pt x="304905" y="245604"/>
                  <a:pt x="302835" y="242437"/>
                </a:cubicBezTo>
                <a:lnTo>
                  <a:pt x="153954" y="14738"/>
                </a:lnTo>
                <a:cubicBezTo>
                  <a:pt x="151075" y="10335"/>
                  <a:pt x="152311" y="4432"/>
                  <a:pt x="156714" y="1553"/>
                </a:cubicBezTo>
                <a:cubicBezTo>
                  <a:pt x="158263" y="540"/>
                  <a:pt x="160075" y="0"/>
                  <a:pt x="161926" y="0"/>
                </a:cubicBezTo>
                <a:lnTo>
                  <a:pt x="234415" y="0"/>
                </a:lnTo>
                <a:close/>
                <a:moveTo>
                  <a:pt x="386815" y="0"/>
                </a:moveTo>
                <a:cubicBezTo>
                  <a:pt x="390030" y="0"/>
                  <a:pt x="393028" y="1622"/>
                  <a:pt x="394788" y="4312"/>
                </a:cubicBezTo>
                <a:lnTo>
                  <a:pt x="550485" y="242437"/>
                </a:lnTo>
                <a:cubicBezTo>
                  <a:pt x="552555" y="245604"/>
                  <a:pt x="552555" y="249696"/>
                  <a:pt x="550485" y="252863"/>
                </a:cubicBezTo>
                <a:lnTo>
                  <a:pt x="394788" y="490988"/>
                </a:lnTo>
                <a:cubicBezTo>
                  <a:pt x="393028" y="493678"/>
                  <a:pt x="390030" y="495300"/>
                  <a:pt x="386815" y="495300"/>
                </a:cubicBezTo>
                <a:lnTo>
                  <a:pt x="314326" y="495300"/>
                </a:lnTo>
                <a:cubicBezTo>
                  <a:pt x="309066" y="495300"/>
                  <a:pt x="304801" y="491036"/>
                  <a:pt x="304801" y="485775"/>
                </a:cubicBezTo>
                <a:cubicBezTo>
                  <a:pt x="304801" y="483923"/>
                  <a:pt x="305341" y="482112"/>
                  <a:pt x="306354" y="480562"/>
                </a:cubicBezTo>
                <a:lnTo>
                  <a:pt x="455235" y="252863"/>
                </a:lnTo>
                <a:cubicBezTo>
                  <a:pt x="457305" y="249696"/>
                  <a:pt x="457305" y="245604"/>
                  <a:pt x="455235" y="242437"/>
                </a:cubicBezTo>
                <a:lnTo>
                  <a:pt x="306354" y="14738"/>
                </a:lnTo>
                <a:cubicBezTo>
                  <a:pt x="303475" y="10335"/>
                  <a:pt x="304711" y="4432"/>
                  <a:pt x="309114" y="1553"/>
                </a:cubicBezTo>
                <a:cubicBezTo>
                  <a:pt x="310663" y="540"/>
                  <a:pt x="312475" y="0"/>
                  <a:pt x="314326" y="0"/>
                </a:cubicBezTo>
                <a:lnTo>
                  <a:pt x="386815" y="0"/>
                </a:lnTo>
                <a:close/>
              </a:path>
            </a:pathLst>
          </a:custGeom>
          <a:solidFill>
            <a:srgbClr val="AABEB3"/>
          </a:solidFill>
          <a:ln w="0">
            <a:noFill/>
            <a:prstDash/>
          </a:ln>
        </p:spPr>
        <p:txBody>
          <a:bodyPr vert="horz" wrap="square" lIns="0" tIns="0" rIns="0" bIns="0" anchor="ctr">
            <a:noAutofit/>
          </a:bodyPr>
          <a:lstStyle/>
          <a:p>
            <a:pPr algn="ctr" defTabSz="1219110" latinLnBrk="0">
              <a:buClr>
                <a:srgbClr val="000000"/>
              </a:buClr>
            </a:pPr>
            <a:endParaRPr lang="ko-KR" altLang="en-US" kern="0" dirty="0">
              <a:solidFill>
                <a:srgbClr val="000000"/>
              </a:solidFill>
              <a:latin typeface="맑은 고딕" charset="0"/>
              <a:ea typeface="맑은 고딕" charset="0"/>
              <a:cs typeface="Arial"/>
              <a:sym typeface="Arial"/>
            </a:endParaRPr>
          </a:p>
        </p:txBody>
      </p:sp>
      <p:sp>
        <p:nvSpPr>
          <p:cNvPr id="33" name="Google Shape;798;p33">
            <a:extLst>
              <a:ext uri="{FF2B5EF4-FFF2-40B4-BE49-F238E27FC236}">
                <a16:creationId xmlns:a16="http://schemas.microsoft.com/office/drawing/2014/main" id="{8ADB4932-E817-B3FB-E2A9-D1C9FD144A58}"/>
              </a:ext>
            </a:extLst>
          </p:cNvPr>
          <p:cNvSpPr txBox="1">
            <a:spLocks/>
          </p:cNvSpPr>
          <p:nvPr/>
        </p:nvSpPr>
        <p:spPr>
          <a:xfrm>
            <a:off x="594995" y="742950"/>
            <a:ext cx="10271760" cy="82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latinLnBrk="0"/>
            <a:r>
              <a:rPr lang="ko-KR" altLang="en-US" sz="4400" b="1" dirty="0">
                <a:solidFill>
                  <a:srgbClr val="0D0D0D"/>
                </a:solidFill>
                <a:latin typeface="+mj-ea"/>
                <a:ea typeface="+mj-ea"/>
                <a:cs typeface="KoPubWorld바탕체 Bold" panose="00000800000000000000" pitchFamily="2" charset="-127"/>
              </a:rPr>
              <a:t>API 사용의 문제점</a:t>
            </a:r>
            <a:endParaRPr lang="ko-KR" altLang="en-US" sz="4400" b="1" kern="0" dirty="0"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A75658-BD07-26B6-4D23-05BC8B2B94FE}"/>
              </a:ext>
            </a:extLst>
          </p:cNvPr>
          <p:cNvSpPr/>
          <p:nvPr/>
        </p:nvSpPr>
        <p:spPr>
          <a:xfrm>
            <a:off x="9918065" y="3049905"/>
            <a:ext cx="672465" cy="3321685"/>
          </a:xfrm>
          <a:prstGeom prst="rect">
            <a:avLst/>
          </a:prstGeom>
          <a:noFill/>
          <a:ln w="28575">
            <a:solidFill>
              <a:srgbClr val="E64F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4E63552E-0F3B-B141-5C7B-A5E92E011850}"/>
              </a:ext>
            </a:extLst>
          </p:cNvPr>
          <p:cNvSpPr txBox="1">
            <a:spLocks/>
          </p:cNvSpPr>
          <p:nvPr/>
        </p:nvSpPr>
        <p:spPr>
          <a:xfrm>
            <a:off x="314960" y="25400"/>
            <a:ext cx="8544560" cy="71310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400" b="1" spc="-9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4. </a:t>
            </a:r>
            <a:r>
              <a:rPr lang="ko-KR" altLang="en-US" sz="2400" b="1" spc="-9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프로젝트 수행 결과 </a:t>
            </a:r>
            <a:r>
              <a:rPr lang="en-US" altLang="ko-KR" sz="2400" b="1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  <a:endParaRPr lang="ko-KR" altLang="en-US" sz="2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62C1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10" name="Rect 0">
            <a:extLst>
              <a:ext uri="{FF2B5EF4-FFF2-40B4-BE49-F238E27FC236}">
                <a16:creationId xmlns:a16="http://schemas.microsoft.com/office/drawing/2014/main" id="{67840AD6-25E5-1E17-6B05-FDB3A6D98F15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3757507" cy="0"/>
          </a:xfrm>
          <a:prstGeom prst="line">
            <a:avLst/>
          </a:prstGeom>
          <a:ln w="19050" cap="flat" cmpd="sng">
            <a:solidFill>
              <a:srgbClr val="562C1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022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5335" cy="130175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385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Google Shape;798;p33"/>
          <p:cNvSpPr txBox="1">
            <a:spLocks/>
          </p:cNvSpPr>
          <p:nvPr/>
        </p:nvSpPr>
        <p:spPr>
          <a:xfrm>
            <a:off x="629285" y="742950"/>
            <a:ext cx="10272395" cy="829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21920" tIns="121920" rIns="121920" bIns="121920" numCol="1" anchor="ctr">
            <a:noAutofit/>
          </a:bodyPr>
          <a:lstStyle>
            <a:lvl1pPr marL="0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1pPr>
            <a:lvl2pPr marL="0" lvl="1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2pPr>
            <a:lvl3pPr marL="0" lvl="2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3pPr>
            <a:lvl4pPr marL="0" lvl="3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4pPr>
            <a:lvl5pPr marL="0" lvl="4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5pPr>
            <a:lvl6pPr marL="0" lvl="5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6pPr>
            <a:lvl7pPr marL="0" lvl="6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7pPr>
            <a:lvl8pPr marL="0" lvl="7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8pPr>
            <a:lvl9pPr marL="0" lvl="8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9pPr>
          </a:lstStyle>
          <a:p>
            <a:pPr marL="228600" indent="-228600" latinLnBrk="0">
              <a:buFontTx/>
              <a:buNone/>
            </a:pPr>
            <a:r>
              <a:rPr lang="ko-KR" altLang="en-US" b="1" dirty="0">
                <a:latin typeface="맑은 고딕" charset="0"/>
                <a:ea typeface="맑은 고딕" charset="0"/>
                <a:cs typeface="KoPubWorld바탕체 Medium" charset="0"/>
              </a:rPr>
              <a:t>후처리</a:t>
            </a:r>
            <a:r>
              <a:rPr lang="en-US" altLang="ko-KR" b="1" dirty="0">
                <a:latin typeface="맑은 고딕" charset="0"/>
                <a:ea typeface="맑은 고딕" charset="0"/>
                <a:cs typeface="KoPubWorld바탕체 Medium" charset="0"/>
              </a:rPr>
              <a:t>: </a:t>
            </a:r>
            <a:r>
              <a:rPr lang="ko-KR" altLang="en-US" b="1" dirty="0">
                <a:latin typeface="맑은 고딕" charset="0"/>
                <a:ea typeface="맑은 고딕" charset="0"/>
                <a:cs typeface="KoPubWorld바탕체 Medium" charset="0"/>
              </a:rPr>
              <a:t>맞춤법 검사 모델</a:t>
            </a:r>
            <a:endParaRPr lang="ko-KR" altLang="en-US" b="1" dirty="0">
              <a:latin typeface="맑은 고딕" charset="0"/>
              <a:ea typeface="맑은 고딕" charset="0"/>
            </a:endParaRPr>
          </a:p>
        </p:txBody>
      </p:sp>
      <p:pic>
        <p:nvPicPr>
          <p:cNvPr id="41" name="그림 42" descr="C:/Users/치운/AppData/Roaming/PolarisOffice/ETemp/9076_19045928/fImage46351031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1840864"/>
            <a:ext cx="10149205" cy="412115"/>
          </a:xfrm>
          <a:prstGeom prst="rect">
            <a:avLst/>
          </a:prstGeom>
          <a:noFill/>
        </p:spPr>
      </p:pic>
      <p:sp>
        <p:nvSpPr>
          <p:cNvPr id="42" name="텍스트 상자 43"/>
          <p:cNvSpPr txBox="1">
            <a:spLocks/>
          </p:cNvSpPr>
          <p:nvPr/>
        </p:nvSpPr>
        <p:spPr>
          <a:xfrm>
            <a:off x="921385" y="1943100"/>
            <a:ext cx="46990" cy="1308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36204F-5F76-D9D9-391A-838D011D4E63}"/>
              </a:ext>
            </a:extLst>
          </p:cNvPr>
          <p:cNvGrpSpPr/>
          <p:nvPr/>
        </p:nvGrpSpPr>
        <p:grpSpPr>
          <a:xfrm>
            <a:off x="1661795" y="2430780"/>
            <a:ext cx="9114790" cy="2995930"/>
            <a:chOff x="1661795" y="2430780"/>
            <a:chExt cx="9114790" cy="2995930"/>
          </a:xfrm>
        </p:grpSpPr>
        <p:grpSp>
          <p:nvGrpSpPr>
            <p:cNvPr id="48" name="그룹 49"/>
            <p:cNvGrpSpPr>
              <a:grpSpLocks/>
            </p:cNvGrpSpPr>
            <p:nvPr/>
          </p:nvGrpSpPr>
          <p:grpSpPr>
            <a:xfrm>
              <a:off x="1704340" y="3496945"/>
              <a:ext cx="9023350" cy="795020"/>
              <a:chOff x="1704340" y="3496945"/>
              <a:chExt cx="9023350" cy="795020"/>
            </a:xfrm>
          </p:grpSpPr>
          <p:pic>
            <p:nvPicPr>
              <p:cNvPr id="40" name="그림 40" descr="C:/Users/치운/AppData/Roaming/PolarisOffice/ETemp/9076_19045928/fImage356010295724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" r="398"/>
              <a:stretch>
                <a:fillRect/>
              </a:stretch>
            </p:blipFill>
            <p:spPr>
              <a:xfrm>
                <a:off x="1794510" y="3928745"/>
                <a:ext cx="8933180" cy="363220"/>
              </a:xfrm>
              <a:prstGeom prst="rect">
                <a:avLst/>
              </a:prstGeom>
              <a:noFill/>
            </p:spPr>
          </p:pic>
          <p:sp>
            <p:nvSpPr>
              <p:cNvPr id="43" name="텍스트 상자 44"/>
              <p:cNvSpPr txBox="1">
                <a:spLocks/>
              </p:cNvSpPr>
              <p:nvPr/>
            </p:nvSpPr>
            <p:spPr>
              <a:xfrm>
                <a:off x="1704340" y="3496945"/>
                <a:ext cx="4077970" cy="339837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89535" tIns="46355" rIns="89535" bIns="46355" anchor="t">
                <a:spAutoFit/>
              </a:bodyPr>
              <a:lstStyle/>
              <a:p>
                <a:pPr marL="254000" indent="-254000" algn="l" defTabSz="914400" rtl="0" eaLnBrk="1" latinLnBrk="0" hangingPunct="1">
                  <a:buFont typeface="Wingdings"/>
                  <a:buChar char=""/>
                </a:pPr>
                <a:r>
                  <a:rPr sz="1600" b="1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py-hanspell</a:t>
                </a:r>
                <a:r>
                  <a:rPr sz="1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: </a:t>
                </a:r>
                <a:r>
                  <a:rPr lang="ko-KR" sz="16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네이버 맞춤법 </a:t>
                </a:r>
                <a:r>
                  <a:rPr lang="ko-KR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검사기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49" name="그룹 50"/>
            <p:cNvGrpSpPr>
              <a:grpSpLocks/>
            </p:cNvGrpSpPr>
            <p:nvPr/>
          </p:nvGrpSpPr>
          <p:grpSpPr>
            <a:xfrm>
              <a:off x="1726565" y="2501265"/>
              <a:ext cx="8981440" cy="746760"/>
              <a:chOff x="1726565" y="2501265"/>
              <a:chExt cx="8981440" cy="746760"/>
            </a:xfrm>
          </p:grpSpPr>
          <p:sp>
            <p:nvSpPr>
              <p:cNvPr id="44" name="텍스트 상자 45"/>
              <p:cNvSpPr txBox="1">
                <a:spLocks/>
              </p:cNvSpPr>
              <p:nvPr/>
            </p:nvSpPr>
            <p:spPr>
              <a:xfrm>
                <a:off x="1726565" y="2501265"/>
                <a:ext cx="1788160" cy="378460"/>
              </a:xfrm>
              <a:prstGeom prst="rect">
                <a:avLst/>
              </a:prstGeom>
              <a:noFill/>
              <a:ln w="0" cap="flat" cmpd="sng">
                <a:solidFill>
                  <a:srgbClr val="FFFFFF">
                    <a:alpha val="100000"/>
                  </a:srgbClr>
                </a:solidFill>
                <a:prstDash/>
              </a:ln>
            </p:spPr>
            <p:txBody>
              <a:bodyPr vert="horz" wrap="square" lIns="89535" tIns="46355" rIns="89535" bIns="46355" anchor="t">
                <a:spAutoFit/>
              </a:bodyPr>
              <a:lstStyle/>
              <a:p>
                <a:pPr marL="254000" indent="-254000" algn="l" defTabSz="914400" rtl="0" eaLnBrk="1" latinLnBrk="0" hangingPunct="1">
                  <a:buFont typeface="Wingdings"/>
                  <a:buChar char=""/>
                </a:pPr>
                <a:r>
                  <a:rPr sz="1600" b="1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부산</a:t>
                </a:r>
                <a:r>
                  <a:rPr lang="ko-KR" sz="1600" b="1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대 API</a:t>
                </a:r>
                <a:endParaRPr lang="ko-KR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45" name="그림 46" descr="C:/Users/치운/AppData/Roaming/PolarisOffice/ETemp/9076_19045928/fImage362210351478.pn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6735" y="2884805"/>
                <a:ext cx="8891270" cy="363220"/>
              </a:xfrm>
              <a:prstGeom prst="rect">
                <a:avLst/>
              </a:prstGeom>
              <a:noFill/>
            </p:spPr>
          </p:pic>
        </p:grpSp>
        <p:grpSp>
          <p:nvGrpSpPr>
            <p:cNvPr id="47" name="그룹 48"/>
            <p:cNvGrpSpPr>
              <a:grpSpLocks/>
            </p:cNvGrpSpPr>
            <p:nvPr/>
          </p:nvGrpSpPr>
          <p:grpSpPr>
            <a:xfrm>
              <a:off x="1704339" y="4601845"/>
              <a:ext cx="9023986" cy="706716"/>
              <a:chOff x="1704339" y="4601845"/>
              <a:chExt cx="9023986" cy="706716"/>
            </a:xfrm>
          </p:grpSpPr>
          <p:pic>
            <p:nvPicPr>
              <p:cNvPr id="39" name="그림 39" descr="C:/Users/치운/AppData/Roaming/PolarisOffice/ETemp/9076_19045928/fImage348310289358.pn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6415" y="4984114"/>
                <a:ext cx="8931910" cy="324447"/>
              </a:xfrm>
              <a:prstGeom prst="rect">
                <a:avLst/>
              </a:prstGeom>
              <a:noFill/>
            </p:spPr>
          </p:pic>
          <p:sp>
            <p:nvSpPr>
              <p:cNvPr id="46" name="텍스트 상자 47"/>
              <p:cNvSpPr txBox="1">
                <a:spLocks/>
              </p:cNvSpPr>
              <p:nvPr/>
            </p:nvSpPr>
            <p:spPr>
              <a:xfrm>
                <a:off x="1704339" y="4601845"/>
                <a:ext cx="8825865" cy="324448"/>
              </a:xfrm>
              <a:prstGeom prst="rect">
                <a:avLst/>
              </a:prstGeom>
              <a:noFill/>
              <a:ln w="0" cap="flat" cmpd="sng">
                <a:solidFill>
                  <a:srgbClr val="FFFFFF">
                    <a:alpha val="100000"/>
                  </a:srgbClr>
                </a:solidFill>
                <a:prstDash/>
              </a:ln>
            </p:spPr>
            <p:txBody>
              <a:bodyPr vert="horz" wrap="square" lIns="89535" tIns="46355" rIns="89535" bIns="46355" anchor="t">
                <a:spAutoFit/>
              </a:bodyPr>
              <a:lstStyle/>
              <a:p>
                <a:pPr marL="254000" indent="-254000" algn="l" defTabSz="914400" rtl="0" eaLnBrk="1" latinLnBrk="0" hangingPunct="1">
                  <a:buFont typeface="Wingdings"/>
                  <a:buChar char=""/>
                </a:pPr>
                <a:r>
                  <a:rPr sz="1500" b="1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PyKoSpacing</a:t>
                </a:r>
                <a:r>
                  <a:rPr sz="15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: </a:t>
                </a:r>
                <a:r>
                  <a:rPr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5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대용량</a:t>
                </a:r>
                <a:r>
                  <a:rPr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5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코퍼스</a:t>
                </a:r>
                <a:r>
                  <a:rPr lang="en-US"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(</a:t>
                </a:r>
                <a:r>
                  <a:rPr lang="ko-KR" altLang="en-US"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뉴스기사 </a:t>
                </a:r>
                <a:r>
                  <a:rPr lang="en-US" altLang="ko-KR"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1</a:t>
                </a:r>
                <a:r>
                  <a:rPr lang="ko-KR" altLang="en-US" sz="15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억개</a:t>
                </a:r>
                <a:r>
                  <a:rPr lang="ko-KR" altLang="en-US"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이상</a:t>
                </a:r>
                <a:r>
                  <a:rPr lang="en-US" altLang="ko-KR"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)</a:t>
                </a:r>
                <a:r>
                  <a:rPr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를 </a:t>
                </a:r>
                <a:r>
                  <a:rPr sz="15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학습하여</a:t>
                </a:r>
                <a:r>
                  <a:rPr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5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만들어진</a:t>
                </a:r>
                <a:r>
                  <a:rPr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5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띄어쓰기</a:t>
                </a:r>
                <a:r>
                  <a:rPr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5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딥러닝</a:t>
                </a:r>
                <a:r>
                  <a:rPr sz="15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500" b="0" i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모델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50" name="도형 53"/>
            <p:cNvSpPr>
              <a:spLocks/>
            </p:cNvSpPr>
            <p:nvPr/>
          </p:nvSpPr>
          <p:spPr>
            <a:xfrm>
              <a:off x="1661795" y="2430780"/>
              <a:ext cx="9114790" cy="2995930"/>
            </a:xfrm>
            <a:prstGeom prst="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3" name="텍스트 상자 65"/>
          <p:cNvSpPr txBox="1">
            <a:spLocks/>
          </p:cNvSpPr>
          <p:nvPr/>
        </p:nvSpPr>
        <p:spPr>
          <a:xfrm>
            <a:off x="3265170" y="5730875"/>
            <a:ext cx="660082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ko-KR" altLang="en-US" sz="2400" b="1" i="1" dirty="0">
                <a:solidFill>
                  <a:srgbClr val="C00000"/>
                </a:solidFill>
                <a:latin typeface="맑은 고딕" charset="0"/>
                <a:ea typeface="맑은 고딕" charset="0"/>
              </a:rPr>
              <a:t>맞춤법 검사기를 돌려도 후처리가 필요하다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695E1F3-0CB2-BC7E-0F90-58D7604E298B}"/>
              </a:ext>
            </a:extLst>
          </p:cNvPr>
          <p:cNvSpPr txBox="1">
            <a:spLocks/>
          </p:cNvSpPr>
          <p:nvPr/>
        </p:nvSpPr>
        <p:spPr>
          <a:xfrm>
            <a:off x="314960" y="25400"/>
            <a:ext cx="8544560" cy="71310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400" b="1" spc="-9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4. </a:t>
            </a:r>
            <a:r>
              <a:rPr lang="ko-KR" altLang="en-US" sz="2400" b="1" spc="-9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프로젝트 수행 결과 </a:t>
            </a:r>
            <a:r>
              <a:rPr lang="en-US" altLang="ko-KR" sz="2400" b="1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  <a:endParaRPr lang="ko-KR" altLang="en-US" sz="2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62C1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6" name="Rect 0">
            <a:extLst>
              <a:ext uri="{FF2B5EF4-FFF2-40B4-BE49-F238E27FC236}">
                <a16:creationId xmlns:a16="http://schemas.microsoft.com/office/drawing/2014/main" id="{065C7E13-31F5-4328-D835-B1C12A519423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3757507" cy="0"/>
          </a:xfrm>
          <a:prstGeom prst="line">
            <a:avLst/>
          </a:prstGeom>
          <a:ln w="19050" cap="flat" cmpd="sng">
            <a:solidFill>
              <a:srgbClr val="562C1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969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0" y="6780530"/>
            <a:ext cx="12205335" cy="130175"/>
          </a:xfrm>
          <a:prstGeom prst="rect">
            <a:avLst/>
          </a:prstGeom>
          <a:solidFill>
            <a:srgbClr val="562C1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385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3" name="Google Shape;798;p33">
            <a:extLst>
              <a:ext uri="{FF2B5EF4-FFF2-40B4-BE49-F238E27FC236}">
                <a16:creationId xmlns:a16="http://schemas.microsoft.com/office/drawing/2014/main" id="{EA05E176-12A6-4E6F-DEE3-F2CBBEB624D6}"/>
              </a:ext>
            </a:extLst>
          </p:cNvPr>
          <p:cNvSpPr txBox="1">
            <a:spLocks/>
          </p:cNvSpPr>
          <p:nvPr/>
        </p:nvSpPr>
        <p:spPr>
          <a:xfrm>
            <a:off x="629285" y="742950"/>
            <a:ext cx="10272395" cy="829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21920" tIns="121920" rIns="121920" bIns="121920" numCol="1" anchor="ctr">
            <a:noAutofit/>
          </a:bodyPr>
          <a:lstStyle>
            <a:lvl1pPr marL="0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1pPr>
            <a:lvl2pPr marL="0" lvl="1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2pPr>
            <a:lvl3pPr marL="0" lvl="2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3pPr>
            <a:lvl4pPr marL="0" lvl="3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4pPr>
            <a:lvl5pPr marL="0" lvl="4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5pPr>
            <a:lvl6pPr marL="0" lvl="5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6pPr>
            <a:lvl7pPr marL="0" lvl="6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7pPr>
            <a:lvl8pPr marL="0" lvl="7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8pPr>
            <a:lvl9pPr marL="0" lvl="8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200" b="0" i="0" strike="noStrike" cap="none">
                <a:solidFill>
                  <a:schemeClr val="dk1"/>
                </a:solidFill>
                <a:latin typeface="DM Serif Display" charset="0"/>
                <a:ea typeface="DM Serif Display" charset="0"/>
                <a:cs typeface="DM Serif Display" charset="0"/>
              </a:defRPr>
            </a:lvl9pPr>
          </a:lstStyle>
          <a:p>
            <a:pPr marL="228600" indent="-228600" latinLnBrk="0">
              <a:buFontTx/>
              <a:buNone/>
            </a:pPr>
            <a:r>
              <a:rPr lang="ko-KR" altLang="en-US" b="1" dirty="0">
                <a:latin typeface="맑은 고딕" charset="0"/>
                <a:ea typeface="맑은 고딕" charset="0"/>
                <a:cs typeface="KoPubWorld바탕체 Medium" charset="0"/>
              </a:rPr>
              <a:t>후처리</a:t>
            </a:r>
            <a:r>
              <a:rPr lang="en-US" altLang="ko-KR" b="1" dirty="0">
                <a:latin typeface="맑은 고딕" charset="0"/>
                <a:ea typeface="맑은 고딕" charset="0"/>
                <a:cs typeface="KoPubWorld바탕체 Medium" charset="0"/>
              </a:rPr>
              <a:t>: </a:t>
            </a:r>
            <a:r>
              <a:rPr lang="ko-KR" altLang="en-US" b="1" dirty="0">
                <a:latin typeface="맑은 고딕" charset="0"/>
                <a:ea typeface="맑은 고딕" charset="0"/>
                <a:cs typeface="KoPubWorld바탕체 Medium" charset="0"/>
              </a:rPr>
              <a:t>문단 표지 추가</a:t>
            </a:r>
            <a:endParaRPr lang="ko-KR" altLang="en-US" b="1" dirty="0">
              <a:latin typeface="맑은 고딕" charset="0"/>
              <a:ea typeface="맑은 고딕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9CB66-DD91-215C-F342-FBAC715F14ED}"/>
              </a:ext>
            </a:extLst>
          </p:cNvPr>
          <p:cNvSpPr txBox="1"/>
          <p:nvPr/>
        </p:nvSpPr>
        <p:spPr>
          <a:xfrm>
            <a:off x="6141431" y="2013566"/>
            <a:ext cx="513619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['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★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문단시작★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그 애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&gt;', '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★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문단시작★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작자미상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★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문단시작★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우리는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개천 쪽으로 문이 난 납작한 집들이 게딱지처럼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따닥따닥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붙어있는 동네에서 자랐다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그 동네에선 누구나 그렇듯 그 애와 나도 가난했다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물론 다른 점도 있었다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내 아버지는 번번히 월급이 밀리는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시원찮은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회사의 영업사원이었다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그 애의 아버지는 한쪽 안구에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개눈을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박아 넣고 지하철에서 구걸을 했다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내 어머니는 방 한가운데 산처럼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쌓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아 놓은 개구리 인형에 눈을 박았다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그 애의 어머니는 청계천 골목에서 커피도 팔고 박 카스도 팔고 이따금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곱창집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뒷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방에서 몸도 팔았다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.', '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★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문단시작★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우리집은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네 가족이 방 두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개짜리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전세금에 쩔쩔맸고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그 애는 화장실 옆 천막을 치고 아궁이를 걸어 간이 부엌을 만든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하코방에서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살았다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나는 어린이날 탕수육을 못 먹고 짜장면만 먹는다고 울었고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그 애는 엄마가 외박하는 밤이면 아버지의 허리띠를 피해서 맨발로 포도를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다다다닥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달렸다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말하자면 그렇다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우리집은 가난했고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그 애는 불행했다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.', '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★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문단시작★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가난한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동네는 국민학교도 작았다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우리는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학년때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처음 한 반이 되었다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우연히 그 애 집을 지나가다가 길가로 훤히 드러나는 아궁이에다 라면을 끓이는 그 애를 보았다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그 애가 입은 늘어난 러닝셔츠엔 김치국물이 묻어 있었고 얼굴엔 김치국물 같은 핏자국이 말라붙어 있었다</a:t>
            </a:r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']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D27CA20-57B1-D830-576C-876B7F3A9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7" t="14853" r="8559" b="10833"/>
          <a:stretch/>
        </p:blipFill>
        <p:spPr>
          <a:xfrm>
            <a:off x="914371" y="1790183"/>
            <a:ext cx="4986209" cy="3759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EC3E1E-EE96-EB10-D525-AF05F46343D0}"/>
              </a:ext>
            </a:extLst>
          </p:cNvPr>
          <p:cNvSpPr txBox="1"/>
          <p:nvPr/>
        </p:nvSpPr>
        <p:spPr>
          <a:xfrm>
            <a:off x="1671797" y="5990255"/>
            <a:ext cx="8457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/>
              <a:t>문단마다 맨 앞에 </a:t>
            </a:r>
            <a:r>
              <a:rPr lang="ko-KR" altLang="en-US" sz="2400" b="1" dirty="0">
                <a:solidFill>
                  <a:srgbClr val="C00000"/>
                </a:solidFill>
              </a:rPr>
              <a:t>문단 시작 표지 </a:t>
            </a:r>
            <a:r>
              <a:rPr lang="ko-KR" altLang="en-US" sz="2400" b="1" dirty="0"/>
              <a:t>붙여 </a:t>
            </a:r>
            <a:r>
              <a:rPr lang="en-US" altLang="ko-KR" sz="2400" b="1" dirty="0"/>
              <a:t>512</a:t>
            </a:r>
            <a:r>
              <a:rPr lang="ko-KR" altLang="en-US" sz="2400" b="1" dirty="0" err="1"/>
              <a:t>토큰까지만</a:t>
            </a:r>
            <a:r>
              <a:rPr lang="ko-KR" altLang="en-US" sz="2400" b="1" dirty="0"/>
              <a:t> 누적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A56AB0EA-BF93-82B9-27CC-23AC85F99680}"/>
              </a:ext>
            </a:extLst>
          </p:cNvPr>
          <p:cNvSpPr txBox="1">
            <a:spLocks/>
          </p:cNvSpPr>
          <p:nvPr/>
        </p:nvSpPr>
        <p:spPr>
          <a:xfrm>
            <a:off x="314960" y="25400"/>
            <a:ext cx="8544560" cy="71310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400" b="1" spc="-9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4. </a:t>
            </a:r>
            <a:r>
              <a:rPr lang="ko-KR" altLang="en-US" sz="2400" b="1" spc="-9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프로젝트 수행 결과 </a:t>
            </a:r>
            <a:r>
              <a:rPr lang="en-US" altLang="ko-KR" sz="2400" b="1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  <a:endParaRPr lang="ko-KR" altLang="en-US" sz="2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62C1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6" name="Rect 0">
            <a:extLst>
              <a:ext uri="{FF2B5EF4-FFF2-40B4-BE49-F238E27FC236}">
                <a16:creationId xmlns:a16="http://schemas.microsoft.com/office/drawing/2014/main" id="{FFECCF05-8B59-A30E-E1CD-842EB2F4E418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3757507" cy="0"/>
          </a:xfrm>
          <a:prstGeom prst="line">
            <a:avLst/>
          </a:prstGeom>
          <a:ln w="19050" cap="flat" cmpd="sng">
            <a:solidFill>
              <a:srgbClr val="562C1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상자 21"/>
          <p:cNvSpPr txBox="1">
            <a:spLocks/>
          </p:cNvSpPr>
          <p:nvPr/>
        </p:nvSpPr>
        <p:spPr>
          <a:xfrm>
            <a:off x="789102" y="907637"/>
            <a:ext cx="3481956" cy="829945"/>
          </a:xfrm>
          <a:prstGeom prst="rect">
            <a:avLst/>
          </a:prstGeom>
        </p:spPr>
        <p:txBody>
          <a:bodyPr vert="horz" wrap="square" lIns="121920" tIns="121920" rIns="121920" bIns="121920" numCol="1" anchor="t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b="1" dirty="0">
                <a:latin typeface="맑은 고딕" charset="0"/>
                <a:cs typeface="KoPubWorld바탕체 Bold" charset="0"/>
              </a:rPr>
              <a:t>키워드 추출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683430-5D18-7FE9-5397-84954EAE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93" y="5859117"/>
            <a:ext cx="9712132" cy="612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D7F9F-2FE1-205F-2488-0F6974359126}"/>
              </a:ext>
            </a:extLst>
          </p:cNvPr>
          <p:cNvSpPr txBox="1"/>
          <p:nvPr/>
        </p:nvSpPr>
        <p:spPr>
          <a:xfrm>
            <a:off x="1050093" y="1906714"/>
            <a:ext cx="5560027" cy="3491790"/>
          </a:xfrm>
          <a:prstGeom prst="rect">
            <a:avLst/>
          </a:prstGeom>
          <a:noFill/>
          <a:ln>
            <a:solidFill>
              <a:srgbClr val="562C1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   </a:t>
            </a:r>
            <a:r>
              <a:rPr lang="en-US" altLang="ko-KR" sz="2800" b="1" dirty="0" err="1">
                <a:solidFill>
                  <a:srgbClr val="212529"/>
                </a:solidFill>
                <a:latin typeface="-apple-system"/>
              </a:rPr>
              <a:t>Keybert</a:t>
            </a: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solidFill>
                  <a:srgbClr val="212529"/>
                </a:solidFill>
                <a:effectLst/>
              </a:rPr>
              <a:t>BERT-based</a:t>
            </a:r>
            <a:r>
              <a:rPr lang="en-US" altLang="ko-KR" sz="1600" i="0" dirty="0">
                <a:solidFill>
                  <a:srgbClr val="212529"/>
                </a:solidFill>
                <a:effectLst/>
              </a:rPr>
              <a:t> </a:t>
            </a:r>
            <a:r>
              <a:rPr lang="ko-KR" altLang="en-US" sz="1600" i="0" dirty="0">
                <a:solidFill>
                  <a:srgbClr val="212529"/>
                </a:solidFill>
                <a:effectLst/>
              </a:rPr>
              <a:t>모델</a:t>
            </a:r>
            <a:endParaRPr lang="en-US" altLang="ko-KR" sz="1600" i="0" dirty="0">
              <a:solidFill>
                <a:srgbClr val="212529"/>
              </a:solidFill>
              <a:effectLst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529"/>
                </a:solidFill>
                <a:effectLst/>
              </a:rPr>
              <a:t>BERT</a:t>
            </a:r>
            <a:r>
              <a:rPr lang="ko-KR" altLang="en-US" sz="1600" b="0" i="0" dirty="0">
                <a:solidFill>
                  <a:srgbClr val="212529"/>
                </a:solidFill>
                <a:effectLst/>
              </a:rPr>
              <a:t>를 이용해 </a:t>
            </a:r>
            <a:r>
              <a:rPr lang="ko-KR" altLang="en-US" sz="1600" b="1" i="0" dirty="0">
                <a:solidFill>
                  <a:srgbClr val="212529"/>
                </a:solidFill>
                <a:effectLst/>
              </a:rPr>
              <a:t>문서 레벨에서의 주제 </a:t>
            </a:r>
            <a:r>
              <a:rPr lang="ko-KR" altLang="en-US" sz="1600" b="0" i="0" dirty="0">
                <a:solidFill>
                  <a:srgbClr val="212529"/>
                </a:solidFill>
                <a:effectLst/>
              </a:rPr>
              <a:t>파악</a:t>
            </a:r>
            <a:endParaRPr lang="en-US" altLang="ko-KR" sz="1600" b="0" i="0" dirty="0">
              <a:solidFill>
                <a:srgbClr val="212529"/>
              </a:solidFill>
              <a:effectLst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solidFill>
                  <a:srgbClr val="212529"/>
                </a:solidFill>
                <a:effectLst/>
              </a:rPr>
              <a:t>N-gram</a:t>
            </a:r>
            <a:r>
              <a:rPr lang="ko-KR" altLang="en-US" sz="1600" b="0" i="0" dirty="0">
                <a:solidFill>
                  <a:srgbClr val="212529"/>
                </a:solidFill>
                <a:effectLst/>
              </a:rPr>
              <a:t>으로 단어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</a:rPr>
              <a:t>임베딩</a:t>
            </a:r>
            <a:endParaRPr lang="en-US" altLang="ko-KR" sz="1600" b="0" i="0" dirty="0">
              <a:solidFill>
                <a:srgbClr val="212529"/>
              </a:solidFill>
              <a:effectLst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문서의 유사도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sz="1600" b="1" i="0" dirty="0">
                <a:solidFill>
                  <a:srgbClr val="212529"/>
                </a:solidFill>
                <a:effectLst/>
              </a:rPr>
              <a:t>코사인 유사도 </a:t>
            </a:r>
            <a:r>
              <a:rPr lang="ko-KR" altLang="en-US" sz="1600" b="0" i="0" dirty="0">
                <a:solidFill>
                  <a:srgbClr val="212529"/>
                </a:solidFill>
                <a:effectLst/>
              </a:rPr>
              <a:t>사용</a:t>
            </a:r>
            <a:endParaRPr lang="en-US" altLang="ko-KR" sz="1600" dirty="0">
              <a:solidFill>
                <a:srgbClr val="212529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12529"/>
                </a:solidFill>
                <a:effectLst/>
              </a:rPr>
              <a:t>가장 유사한 단어들을 문서를 가장 잘 설명할 수 있는 </a:t>
            </a:r>
            <a:r>
              <a:rPr lang="ko-KR" altLang="en-US" sz="1600" b="1" i="0" dirty="0">
                <a:solidFill>
                  <a:srgbClr val="212529"/>
                </a:solidFill>
                <a:effectLst/>
              </a:rPr>
              <a:t>키워드</a:t>
            </a:r>
            <a:r>
              <a:rPr lang="ko-KR" altLang="en-US" sz="1600" b="0" i="0" dirty="0">
                <a:solidFill>
                  <a:srgbClr val="212529"/>
                </a:solidFill>
                <a:effectLst/>
              </a:rPr>
              <a:t>로 분류</a:t>
            </a:r>
            <a:endParaRPr lang="en-US" altLang="ko-KR" sz="1600" b="0" i="0" dirty="0">
              <a:solidFill>
                <a:srgbClr val="212529"/>
              </a:solidFill>
              <a:effectLst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1252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7D204B-9CF7-D28A-50EB-A8A28CD38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882" y="1906714"/>
            <a:ext cx="3893343" cy="3517010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7C6C89FA-0BFE-5B6C-1785-194D68A26EB9}"/>
              </a:ext>
            </a:extLst>
          </p:cNvPr>
          <p:cNvSpPr txBox="1">
            <a:spLocks/>
          </p:cNvSpPr>
          <p:nvPr/>
        </p:nvSpPr>
        <p:spPr>
          <a:xfrm>
            <a:off x="314960" y="25400"/>
            <a:ext cx="8544560" cy="71310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400" b="1" spc="-9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4. </a:t>
            </a:r>
            <a:r>
              <a:rPr lang="ko-KR" altLang="en-US" sz="2400" b="1" spc="-9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프로젝트 수행 결과 </a:t>
            </a:r>
            <a:r>
              <a:rPr lang="en-US" altLang="ko-KR" sz="2400" b="1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요약</a:t>
            </a:r>
            <a:endParaRPr lang="ko-KR" altLang="en-US" sz="2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62C1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11" name="Rect 0">
            <a:extLst>
              <a:ext uri="{FF2B5EF4-FFF2-40B4-BE49-F238E27FC236}">
                <a16:creationId xmlns:a16="http://schemas.microsoft.com/office/drawing/2014/main" id="{1C0338F1-5E31-9363-CEF7-63A205890F5B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3757507" cy="0"/>
          </a:xfrm>
          <a:prstGeom prst="line">
            <a:avLst/>
          </a:prstGeom>
          <a:ln w="19050" cap="flat" cmpd="sng">
            <a:solidFill>
              <a:srgbClr val="562C1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12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03BFA-963D-C1C1-6BEA-415F6970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925"/>
            <a:ext cx="10515600" cy="1325880"/>
          </a:xfrm>
        </p:spPr>
        <p:txBody>
          <a:bodyPr/>
          <a:lstStyle/>
          <a:p>
            <a:r>
              <a:rPr lang="en-US" altLang="ko-KR" dirty="0"/>
              <a:t>OCR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4725BA-07E2-31F8-1889-AEE8193C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9C507-4322-981C-E178-941926F4C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t="9855" r="840" b="96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F40F743-998B-D11D-E8BE-91E6D0FC7574}"/>
              </a:ext>
            </a:extLst>
          </p:cNvPr>
          <p:cNvSpPr>
            <a:spLocks noGrp="1" noChangeArrowheads="1"/>
          </p:cNvSpPr>
          <p:nvPr/>
        </p:nvSpPr>
        <p:spPr>
          <a:xfrm>
            <a:off x="583367" y="3058139"/>
            <a:ext cx="5877393" cy="92333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6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어휘 사전 </a:t>
            </a:r>
            <a:r>
              <a:rPr lang="ko-KR" altLang="en-US" sz="6000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챗봇</a:t>
            </a:r>
            <a:endParaRPr lang="ko-KR" altLang="en-US" sz="6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62C1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347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4960" y="25400"/>
            <a:ext cx="8543925" cy="7124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절차 및 방법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571F10"/>
                </a:solidFill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어휘 사전 </a:t>
            </a:r>
            <a:r>
              <a:rPr lang="ko-KR" altLang="en-US" sz="2400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챗봇</a:t>
            </a:r>
            <a:endParaRPr lang="ko-KR" altLang="en-US" sz="24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62C12"/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13F13F-AE72-E20F-CBC0-367A86A96FA1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6149070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Google Shape;798;p33">
            <a:extLst>
              <a:ext uri="{FF2B5EF4-FFF2-40B4-BE49-F238E27FC236}">
                <a16:creationId xmlns:a16="http://schemas.microsoft.com/office/drawing/2014/main" id="{69369A72-F177-D992-2004-0FB7B8908F78}"/>
              </a:ext>
            </a:extLst>
          </p:cNvPr>
          <p:cNvSpPr txBox="1">
            <a:spLocks/>
          </p:cNvSpPr>
          <p:nvPr/>
        </p:nvSpPr>
        <p:spPr>
          <a:xfrm>
            <a:off x="887730" y="847726"/>
            <a:ext cx="10271760" cy="82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latinLnBrk="0"/>
            <a:r>
              <a:rPr lang="ko-KR" altLang="en-US" sz="4000" b="1" kern="0" dirty="0" err="1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챗봇</a:t>
            </a:r>
            <a:r>
              <a:rPr lang="ko-KR" altLang="en-US" sz="4000" b="1" kern="0" dirty="0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 데이터</a:t>
            </a:r>
            <a:r>
              <a:rPr lang="en-US" altLang="ko-KR" sz="4000" b="1" kern="0" dirty="0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: </a:t>
            </a:r>
            <a:r>
              <a:rPr lang="ko-KR" altLang="en-US" sz="4000" b="1" kern="0" dirty="0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한국어기초사전</a:t>
            </a:r>
            <a:endParaRPr lang="en-US" altLang="ko-KR" sz="4000" b="1" kern="0" dirty="0">
              <a:solidFill>
                <a:schemeClr val="tx1"/>
              </a:solidFill>
              <a:latin typeface="+mn-ea"/>
              <a:ea typeface="+mn-ea"/>
              <a:cs typeface="KoPubWorld바탕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33475-8368-DA09-663B-2D34F51FCB92}"/>
              </a:ext>
            </a:extLst>
          </p:cNvPr>
          <p:cNvSpPr txBox="1"/>
          <p:nvPr/>
        </p:nvSpPr>
        <p:spPr>
          <a:xfrm>
            <a:off x="624004" y="2601255"/>
            <a:ext cx="547834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국립국어원의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한국어 학습용 웹 사전</a:t>
            </a:r>
            <a:endParaRPr lang="en-US" altLang="ko-KR" b="1" i="0" dirty="0">
              <a:solidFill>
                <a:srgbClr val="222222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‘한국어 교육 어휘 내용 개발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단계’ </a:t>
            </a:r>
            <a:r>
              <a:rPr lang="ko-KR" altLang="en-US" b="1" dirty="0">
                <a:latin typeface="+mj-ea"/>
                <a:ea typeface="+mj-ea"/>
              </a:rPr>
              <a:t>어휘 등급</a:t>
            </a:r>
            <a:r>
              <a:rPr lang="ko-KR" altLang="en-US" dirty="0">
                <a:latin typeface="+mj-ea"/>
                <a:ea typeface="+mj-ea"/>
              </a:rPr>
              <a:t>에 따라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초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중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고급 어휘 구분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일상에서 자주 쓰는 </a:t>
            </a:r>
            <a:r>
              <a:rPr lang="ko-KR" altLang="en-US" b="1" dirty="0">
                <a:latin typeface="+mj-ea"/>
                <a:ea typeface="+mj-ea"/>
              </a:rPr>
              <a:t>예문</a:t>
            </a:r>
            <a:r>
              <a:rPr lang="ko-KR" altLang="en-US" dirty="0">
                <a:latin typeface="+mj-ea"/>
                <a:ea typeface="+mj-ea"/>
              </a:rPr>
              <a:t>을 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문장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대화 형태로 풍부하게 제시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sz="2000" b="1" dirty="0">
                <a:latin typeface="+mj-ea"/>
                <a:ea typeface="+mj-ea"/>
              </a:rPr>
              <a:t>⇒ </a:t>
            </a:r>
            <a:r>
              <a:rPr lang="ko-KR" altLang="en-US" sz="2000" b="1" dirty="0">
                <a:latin typeface="+mj-ea"/>
                <a:ea typeface="+mj-ea"/>
              </a:rPr>
              <a:t>고급 어휘 </a:t>
            </a:r>
            <a:r>
              <a:rPr lang="en-US" altLang="ko-KR" sz="2000" b="1" dirty="0">
                <a:latin typeface="+mj-ea"/>
                <a:ea typeface="+mj-ea"/>
              </a:rPr>
              <a:t>7291</a:t>
            </a:r>
            <a:r>
              <a:rPr lang="ko-KR" altLang="en-US" sz="2000" b="1" dirty="0">
                <a:latin typeface="+mj-ea"/>
                <a:ea typeface="+mj-ea"/>
              </a:rPr>
              <a:t>개의 뜻풀이와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용례 활용</a:t>
            </a:r>
            <a:endParaRPr lang="en-US" altLang="ko-KR" sz="2000" b="1" dirty="0">
              <a:latin typeface="+mj-ea"/>
              <a:ea typeface="+mj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22222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3F9E47-ABED-491F-A71A-22F900995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23" t="18379" r="56297" b="68391"/>
          <a:stretch/>
        </p:blipFill>
        <p:spPr>
          <a:xfrm>
            <a:off x="6917546" y="2205151"/>
            <a:ext cx="3669318" cy="1084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F009F4-DFFD-A1A9-E801-DA50032E6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67" y="3398520"/>
            <a:ext cx="5362599" cy="218713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20717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Google Shape;798;p33">
            <a:extLst>
              <a:ext uri="{FF2B5EF4-FFF2-40B4-BE49-F238E27FC236}">
                <a16:creationId xmlns:a16="http://schemas.microsoft.com/office/drawing/2014/main" id="{69369A72-F177-D992-2004-0FB7B8908F78}"/>
              </a:ext>
            </a:extLst>
          </p:cNvPr>
          <p:cNvSpPr txBox="1">
            <a:spLocks/>
          </p:cNvSpPr>
          <p:nvPr/>
        </p:nvSpPr>
        <p:spPr>
          <a:xfrm>
            <a:off x="887730" y="847726"/>
            <a:ext cx="10271760" cy="82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latinLnBrk="0"/>
            <a:r>
              <a:rPr lang="ko-KR" altLang="en-US" sz="4000" b="1" kern="0" dirty="0" err="1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리트리벌</a:t>
            </a:r>
            <a:r>
              <a:rPr lang="ko-KR" altLang="en-US" sz="4000" b="1" kern="0" dirty="0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(</a:t>
            </a:r>
            <a:r>
              <a:rPr lang="en-US" altLang="ko-KR" sz="4000" b="1" kern="0" dirty="0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R</a:t>
            </a:r>
            <a:r>
              <a:rPr lang="ko-KR" altLang="en-US" sz="4000" b="1" kern="0" dirty="0" err="1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etrieval</a:t>
            </a:r>
            <a:r>
              <a:rPr lang="ko-KR" altLang="en-US" sz="4000" b="1" kern="0" dirty="0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) 방식 </a:t>
            </a:r>
            <a:r>
              <a:rPr lang="ko-KR" altLang="en-US" sz="4000" b="1" kern="0" dirty="0" err="1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챗봇</a:t>
            </a:r>
            <a:r>
              <a:rPr lang="ko-KR" altLang="en-US" sz="4000" b="1" kern="0" dirty="0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 학습</a:t>
            </a:r>
            <a:endParaRPr lang="en-US" altLang="ko-KR" sz="4000" b="1" kern="0" dirty="0">
              <a:solidFill>
                <a:schemeClr val="tx1"/>
              </a:solidFill>
              <a:latin typeface="+mn-ea"/>
              <a:ea typeface="+mn-ea"/>
              <a:cs typeface="KoPubWorld바탕체 Bold" panose="00000800000000000000" pitchFamily="2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59134-B2C5-30CC-BEC0-3E1EDCD05554}"/>
              </a:ext>
            </a:extLst>
          </p:cNvPr>
          <p:cNvSpPr txBox="1">
            <a:spLocks/>
          </p:cNvSpPr>
          <p:nvPr/>
        </p:nvSpPr>
        <p:spPr>
          <a:xfrm>
            <a:off x="787522" y="1980554"/>
            <a:ext cx="10175550" cy="12151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normAutofit/>
          </a:bodyPr>
          <a:lstStyle>
            <a:lvl1pPr marL="457200" indent="-30480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1pPr>
            <a:lvl2pPr marL="914400" lvl="1" indent="-304800" algn="ctr" rtl="0" latinLnBrk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2pPr>
            <a:lvl3pPr marL="1371600" lvl="2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3pPr>
            <a:lvl4pPr marL="1828800" lvl="3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4pPr>
            <a:lvl5pPr marL="2286000" lvl="4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5pPr>
            <a:lvl6pPr marL="2743200" lvl="5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6pPr>
            <a:lvl7pPr marL="3200400" lvl="6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7pPr>
            <a:lvl8pPr marL="3657600" lvl="7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8pPr>
            <a:lvl9pPr marL="4114800" lvl="8" indent="-30480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dk1"/>
                </a:solidFill>
                <a:latin typeface="Poppins" charset="0"/>
                <a:ea typeface="Poppins" charset="0"/>
                <a:cs typeface="Poppins" charset="0"/>
              </a:defRPr>
            </a:lvl9pPr>
          </a:lstStyle>
          <a:p>
            <a:pPr marL="457200" indent="-304800" latinLnBrk="0">
              <a:lnSpc>
                <a:spcPct val="114999"/>
              </a:lnSpc>
              <a:buFont typeface="Nunito Light"/>
              <a:buChar char="●"/>
            </a:pPr>
            <a:r>
              <a:rPr lang="ko-KR" altLang="en-US" sz="20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미리 </a:t>
            </a:r>
            <a:r>
              <a:rPr lang="ko-KR" altLang="en-US" sz="2000" dirty="0" err="1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만들어둔</a:t>
            </a:r>
            <a:r>
              <a:rPr lang="ko-KR" altLang="en-US" sz="20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 답변 후보 중 적절한 문장을 검색해 사용</a:t>
            </a:r>
            <a:endParaRPr lang="en-US" altLang="ko-KR" sz="2000" dirty="0">
              <a:solidFill>
                <a:schemeClr val="tx1"/>
              </a:solidFill>
              <a:latin typeface="맑은 고딕" charset="0"/>
              <a:ea typeface="맑은 고딕" charset="0"/>
              <a:cs typeface="KoPubWorld바탕체 Bold" charset="0"/>
            </a:endParaRPr>
          </a:p>
          <a:p>
            <a:pPr>
              <a:lnSpc>
                <a:spcPct val="114999"/>
              </a:lnSpc>
              <a:buFont typeface="Nunito Light"/>
              <a:buChar char="●"/>
            </a:pPr>
            <a:r>
              <a:rPr lang="en-US" altLang="ko-KR" sz="2000" dirty="0">
                <a:latin typeface="맑은 고딕" charset="0"/>
                <a:ea typeface="+mj-ea"/>
                <a:cs typeface="KoPubWorld바탕체 Bold" charset="0"/>
              </a:rPr>
              <a:t>Poly-encoder,</a:t>
            </a:r>
            <a:r>
              <a:rPr lang="en-US" altLang="ko-KR" sz="2000" spc="-20" dirty="0">
                <a:latin typeface="맑은 고딕" charset="0"/>
                <a:cs typeface="KoPubWorld바탕체 Bold" charset="0"/>
              </a:rPr>
              <a:t> Cross-encoder</a:t>
            </a:r>
            <a:r>
              <a:rPr lang="ko-KR" altLang="en-US" sz="2000" dirty="0">
                <a:latin typeface="맑은 고딕" charset="0"/>
                <a:ea typeface="+mj-ea"/>
                <a:cs typeface="KoPubWorld바탕체 Bold" charset="0"/>
              </a:rPr>
              <a:t> 사용</a:t>
            </a:r>
            <a:endParaRPr lang="en-US" altLang="ko-KR" sz="2000" dirty="0">
              <a:latin typeface="맑은 고딕" charset="0"/>
              <a:ea typeface="+mj-ea"/>
              <a:cs typeface="KoPubWorld바탕체 Bold" charset="0"/>
            </a:endParaRPr>
          </a:p>
          <a:p>
            <a:pPr>
              <a:lnSpc>
                <a:spcPct val="114999"/>
              </a:lnSpc>
              <a:buFont typeface="Nunito Light"/>
              <a:buChar char="●"/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어투로 질문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받아도 바른 답을 내도록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형태로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변형하여 학습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80771620-87CE-897D-C3E4-E47DB5AB5C1E}"/>
              </a:ext>
            </a:extLst>
          </p:cNvPr>
          <p:cNvSpPr>
            <a:spLocks/>
          </p:cNvSpPr>
          <p:nvPr/>
        </p:nvSpPr>
        <p:spPr>
          <a:xfrm>
            <a:off x="0" y="6780530"/>
            <a:ext cx="12205335" cy="130175"/>
          </a:xfrm>
          <a:prstGeom prst="rect">
            <a:avLst/>
          </a:prstGeom>
          <a:solidFill>
            <a:srgbClr val="562C1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385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739558-24F3-875A-AE3B-17AD363E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08"/>
          <a:stretch/>
        </p:blipFill>
        <p:spPr>
          <a:xfrm>
            <a:off x="6376013" y="5163049"/>
            <a:ext cx="4020373" cy="38772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A5E1F7-2EF1-8B6A-969B-78B9F6A65991}"/>
              </a:ext>
            </a:extLst>
          </p:cNvPr>
          <p:cNvGrpSpPr/>
          <p:nvPr/>
        </p:nvGrpSpPr>
        <p:grpSpPr>
          <a:xfrm>
            <a:off x="1108953" y="3549224"/>
            <a:ext cx="4710422" cy="2140636"/>
            <a:chOff x="1200192" y="2485535"/>
            <a:chExt cx="4895808" cy="2067560"/>
          </a:xfrm>
        </p:grpSpPr>
        <p:pic>
          <p:nvPicPr>
            <p:cNvPr id="6" name="그림 103" descr="C:/Users/치운/AppData/Roaming/PolarisOffice/ETemp/9076_19045928/fImage17642013725705.png">
              <a:extLst>
                <a:ext uri="{FF2B5EF4-FFF2-40B4-BE49-F238E27FC236}">
                  <a16:creationId xmlns:a16="http://schemas.microsoft.com/office/drawing/2014/main" id="{995A7BA7-800A-1B5D-7A0F-87C3B4CD1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192" y="2485535"/>
              <a:ext cx="4895808" cy="2067560"/>
            </a:xfrm>
            <a:prstGeom prst="rect">
              <a:avLst/>
            </a:pr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88B3363-296B-1330-53C5-5F47313270DB}"/>
                </a:ext>
              </a:extLst>
            </p:cNvPr>
            <p:cNvSpPr/>
            <p:nvPr/>
          </p:nvSpPr>
          <p:spPr>
            <a:xfrm>
              <a:off x="1486020" y="2486653"/>
              <a:ext cx="3337440" cy="1070180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8" name="그림 106" descr="C:/Users/치운/AppData/Roaming/PolarisOffice/ETemp/9076_19045928/fImage14472413753281.png">
            <a:extLst>
              <a:ext uri="{FF2B5EF4-FFF2-40B4-BE49-F238E27FC236}">
                <a16:creationId xmlns:a16="http://schemas.microsoft.com/office/drawing/2014/main" id="{88E1DB16-5F28-1A03-6011-29F6E7E2EF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59" b="535"/>
          <a:stretch/>
        </p:blipFill>
        <p:spPr>
          <a:xfrm>
            <a:off x="6372627" y="3911283"/>
            <a:ext cx="4020373" cy="527129"/>
          </a:xfrm>
          <a:prstGeom prst="rect">
            <a:avLst/>
          </a:prstGeom>
          <a:noFill/>
        </p:spPr>
      </p:pic>
      <p:pic>
        <p:nvPicPr>
          <p:cNvPr id="13" name="그림 119" descr="C:/Users/치운/AppData/Roaming/PolarisOffice/ETemp/9076_19045928/fImage5620913881942.png">
            <a:extLst>
              <a:ext uri="{FF2B5EF4-FFF2-40B4-BE49-F238E27FC236}">
                <a16:creationId xmlns:a16="http://schemas.microsoft.com/office/drawing/2014/main" id="{30298F8F-42BE-E3D8-D23A-A9846E56FE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6" r="27874" b="880"/>
          <a:stretch/>
        </p:blipFill>
        <p:spPr>
          <a:xfrm>
            <a:off x="6372627" y="4516516"/>
            <a:ext cx="4016987" cy="527129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0D0C8C-8F7F-4624-2BB1-B7D1F29A4AB3}"/>
              </a:ext>
            </a:extLst>
          </p:cNvPr>
          <p:cNvSpPr txBox="1"/>
          <p:nvPr/>
        </p:nvSpPr>
        <p:spPr>
          <a:xfrm>
            <a:off x="8114971" y="357633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결과</a:t>
            </a:r>
            <a:endParaRPr lang="ko-KR" altLang="en-US" sz="1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24D49E-813C-E4AA-D9A5-37C715018411}"/>
              </a:ext>
            </a:extLst>
          </p:cNvPr>
          <p:cNvSpPr/>
          <p:nvPr/>
        </p:nvSpPr>
        <p:spPr>
          <a:xfrm>
            <a:off x="6191794" y="3549224"/>
            <a:ext cx="4345577" cy="21406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D61FCEF-09A8-6ABD-14C7-AD13AD6BCF91}"/>
              </a:ext>
            </a:extLst>
          </p:cNvPr>
          <p:cNvSpPr txBox="1">
            <a:spLocks/>
          </p:cNvSpPr>
          <p:nvPr/>
        </p:nvSpPr>
        <p:spPr>
          <a:xfrm>
            <a:off x="314960" y="25400"/>
            <a:ext cx="8543925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lang="ko-KR" altLang="en-US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절차 및 방법</a:t>
            </a:r>
            <a:r>
              <a:rPr lang="en-US" altLang="ko-KR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>
                <a:solidFill>
                  <a:srgbClr val="571F10"/>
                </a:solidFill>
              </a:rPr>
              <a:t>–</a:t>
            </a:r>
            <a:r>
              <a:rPr lang="en-US" altLang="ko-KR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어휘 사전 챗봇</a:t>
            </a:r>
            <a:endParaRPr lang="ko-KR" altLang="en-US" sz="24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62C12"/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67CC2F0-DBC1-BF7D-1591-8EE51A7DCEA3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6149070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52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Google Shape;798;p33">
            <a:extLst>
              <a:ext uri="{FF2B5EF4-FFF2-40B4-BE49-F238E27FC236}">
                <a16:creationId xmlns:a16="http://schemas.microsoft.com/office/drawing/2014/main" id="{69369A72-F177-D992-2004-0FB7B8908F78}"/>
              </a:ext>
            </a:extLst>
          </p:cNvPr>
          <p:cNvSpPr txBox="1">
            <a:spLocks/>
          </p:cNvSpPr>
          <p:nvPr/>
        </p:nvSpPr>
        <p:spPr>
          <a:xfrm>
            <a:off x="887730" y="847726"/>
            <a:ext cx="10271760" cy="82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latinLnBrk="0"/>
            <a:r>
              <a:rPr lang="en-US" altLang="ko-KR" sz="4000" b="1" kern="0" dirty="0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Rule-based </a:t>
            </a:r>
            <a:r>
              <a:rPr lang="ko-KR" altLang="en-US" sz="4000" b="1" kern="0" dirty="0" err="1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챗봇</a:t>
            </a:r>
            <a:endParaRPr lang="en-US" altLang="ko-KR" sz="4000" b="1" kern="0" dirty="0">
              <a:solidFill>
                <a:schemeClr val="tx1"/>
              </a:solidFill>
              <a:latin typeface="+mn-ea"/>
              <a:ea typeface="+mn-ea"/>
              <a:cs typeface="KoPubWorld바탕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EC885-27BB-D268-6E1C-651749FBAEB5}"/>
              </a:ext>
            </a:extLst>
          </p:cNvPr>
          <p:cNvSpPr txBox="1"/>
          <p:nvPr/>
        </p:nvSpPr>
        <p:spPr>
          <a:xfrm>
            <a:off x="3025140" y="6010274"/>
            <a:ext cx="6154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단어의 </a:t>
            </a:r>
            <a:r>
              <a:rPr lang="ko-KR" altLang="en-US" sz="2000" b="1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뜻과 예문의 정확성을 유지</a:t>
            </a:r>
            <a:r>
              <a:rPr lang="ko-KR" altLang="en-US" sz="2000" dirty="0">
                <a:solidFill>
                  <a:schemeClr val="tx1"/>
                </a:solidFill>
                <a:latin typeface="맑은 고딕" charset="0"/>
                <a:ea typeface="맑은 고딕" charset="0"/>
                <a:cs typeface="KoPubWorld바탕체 Bold" charset="0"/>
              </a:rPr>
              <a:t>하기 위해 선정</a:t>
            </a:r>
            <a:endParaRPr lang="en-US" altLang="ko-KR" sz="2000" dirty="0">
              <a:solidFill>
                <a:schemeClr val="tx1"/>
              </a:solidFill>
              <a:latin typeface="맑은 고딕" charset="0"/>
              <a:ea typeface="맑은 고딕" charset="0"/>
              <a:cs typeface="KoPubWorld바탕체 Bold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687FF9-7976-8597-D551-F722199A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82" y="1723570"/>
            <a:ext cx="6697305" cy="4240170"/>
          </a:xfrm>
          <a:prstGeom prst="rect">
            <a:avLst/>
          </a:prstGeom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3BB2C42D-BCD4-DE61-D479-9890319C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5400"/>
            <a:ext cx="8543925" cy="7124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결과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571F10"/>
                </a:solidFill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어휘 사전 </a:t>
            </a:r>
            <a:r>
              <a:rPr lang="ko-KR" altLang="en-US" sz="2400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챗봇</a:t>
            </a:r>
            <a:endParaRPr lang="ko-KR" altLang="en-US" sz="24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62C12"/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2D76BE-147D-CF49-36EA-A420CE647397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6149070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05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03BFA-963D-C1C1-6BEA-415F6970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925"/>
            <a:ext cx="10515600" cy="1325880"/>
          </a:xfrm>
        </p:spPr>
        <p:txBody>
          <a:bodyPr/>
          <a:lstStyle/>
          <a:p>
            <a:r>
              <a:rPr lang="en-US" altLang="ko-KR" dirty="0"/>
              <a:t>OCR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4725BA-07E2-31F8-1889-AEE8193C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9C507-4322-981C-E178-941926F4C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t="9855" r="840" b="96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F40F743-998B-D11D-E8BE-91E6D0FC7574}"/>
              </a:ext>
            </a:extLst>
          </p:cNvPr>
          <p:cNvSpPr>
            <a:spLocks noGrp="1" noChangeArrowheads="1"/>
          </p:cNvSpPr>
          <p:nvPr/>
        </p:nvSpPr>
        <p:spPr>
          <a:xfrm>
            <a:off x="583367" y="3011973"/>
            <a:ext cx="5877393" cy="101566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6600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트래커</a:t>
            </a:r>
            <a:endParaRPr lang="ko-KR" altLang="en-US" sz="66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62C1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07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4725BA-07E2-31F8-1889-AEE8193C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BC1CA402-7A6F-DEE2-E043-7089520E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5400"/>
            <a:ext cx="8543925" cy="7124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4.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프로젝트 수행 결과 </a:t>
            </a:r>
            <a:r>
              <a:rPr lang="en-US" altLang="ko-KR" sz="2400" b="1" dirty="0">
                <a:solidFill>
                  <a:srgbClr val="571F10"/>
                </a:solidFill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ea typeface="나눔바른고딕" panose="020B0603020101020101" pitchFamily="50" charset="-127"/>
                <a:cs typeface="Arial" panose="020B0604020202020204" pitchFamily="34" charset="0"/>
              </a:rPr>
              <a:t>트래커</a:t>
            </a:r>
            <a:endParaRPr lang="ko-KR" altLang="en-US" sz="24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62C12"/>
              </a:soli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204594C-C8B8-C861-B46F-51009C16F1C1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4039729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798;p33">
            <a:extLst>
              <a:ext uri="{FF2B5EF4-FFF2-40B4-BE49-F238E27FC236}">
                <a16:creationId xmlns:a16="http://schemas.microsoft.com/office/drawing/2014/main" id="{90D8FFE5-9E59-1201-27E8-679D7956001D}"/>
              </a:ext>
            </a:extLst>
          </p:cNvPr>
          <p:cNvSpPr txBox="1">
            <a:spLocks/>
          </p:cNvSpPr>
          <p:nvPr/>
        </p:nvSpPr>
        <p:spPr>
          <a:xfrm>
            <a:off x="887730" y="847726"/>
            <a:ext cx="10271760" cy="82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latinLnBrk="0"/>
            <a:r>
              <a:rPr lang="ko-KR" altLang="en-US" sz="4000" b="1" kern="0" dirty="0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텍스트 하이라이트 기능</a:t>
            </a:r>
            <a:endParaRPr lang="en-US" altLang="ko-KR" sz="4000" b="1" kern="0" dirty="0">
              <a:solidFill>
                <a:schemeClr val="tx1"/>
              </a:solidFill>
              <a:latin typeface="+mn-ea"/>
              <a:ea typeface="+mn-ea"/>
              <a:cs typeface="KoPubWorld바탕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0E40C-FF08-95B1-0A86-4FF692E9307F}"/>
              </a:ext>
            </a:extLst>
          </p:cNvPr>
          <p:cNvSpPr txBox="1"/>
          <p:nvPr/>
        </p:nvSpPr>
        <p:spPr>
          <a:xfrm>
            <a:off x="5730722" y="2739330"/>
            <a:ext cx="58178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Flask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기반의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python,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java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script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 활용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단어별</a:t>
            </a:r>
            <a:r>
              <a:rPr lang="ko-KR" altLang="ko-KR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색상 변화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통해 하이라이트 진행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읽은 곳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놓치더라도 </a:t>
            </a:r>
            <a:r>
              <a:rPr lang="ko-KR" altLang="ko-KR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색상의 </a:t>
            </a:r>
            <a:r>
              <a:rPr lang="ko-KR" altLang="en-US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차이로 </a:t>
            </a:r>
            <a:r>
              <a:rPr lang="ko-KR" altLang="ko-KR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독서 재개</a:t>
            </a:r>
            <a:r>
              <a:rPr lang="en-US" altLang="ko-KR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가능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속도 조절</a:t>
            </a:r>
            <a:r>
              <a:rPr lang="en-US" altLang="ko-KR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일시 중지 버튼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통해 사용자가 원하는 속도로 </a:t>
            </a:r>
            <a:r>
              <a:rPr lang="ko-KR" altLang="en-US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읽다가 필요 시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멈췄다가 재시작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0EF434-28C9-969B-0F11-699F2333D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06" t="10146" r="20279" b="25051"/>
          <a:stretch/>
        </p:blipFill>
        <p:spPr>
          <a:xfrm>
            <a:off x="887730" y="2558488"/>
            <a:ext cx="4639064" cy="26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3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0" y="6780530"/>
            <a:ext cx="12205335" cy="130175"/>
          </a:xfrm>
          <a:prstGeom prst="rect">
            <a:avLst/>
          </a:prstGeom>
          <a:solidFill>
            <a:srgbClr val="562C1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385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01" name="도형 100"/>
          <p:cNvSpPr>
            <a:spLocks/>
          </p:cNvSpPr>
          <p:nvPr/>
        </p:nvSpPr>
        <p:spPr>
          <a:xfrm>
            <a:off x="6598920" y="2243455"/>
            <a:ext cx="1834515" cy="39751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0" indent="0" algn="l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000" b="1" u="sng">
                <a:solidFill>
                  <a:schemeClr val="tx1"/>
                </a:solidFill>
                <a:latin typeface="맑은 고딕" charset="0"/>
                <a:ea typeface="맑은 고딕" charset="0"/>
              </a:rPr>
              <a:t>사회적 격차</a:t>
            </a:r>
            <a:endParaRPr lang="ko-KR" altLang="en-US" sz="1050" b="1" u="sng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3E3D4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" name="도형 102"/>
          <p:cNvSpPr>
            <a:spLocks/>
          </p:cNvSpPr>
          <p:nvPr/>
        </p:nvSpPr>
        <p:spPr>
          <a:xfrm>
            <a:off x="6329680" y="1948180"/>
            <a:ext cx="2675890" cy="2970530"/>
          </a:xfrm>
          <a:prstGeom prst="rect">
            <a:avLst/>
          </a:prstGeom>
          <a:noFill/>
          <a:ln w="76200" cap="flat" cmpd="sng">
            <a:solidFill>
              <a:srgbClr val="562C1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2000" u="sng">
              <a:latin typeface="맑은 고딕" charset="0"/>
              <a:ea typeface="맑은 고딕" charset="0"/>
            </a:endParaRPr>
          </a:p>
        </p:txBody>
      </p:sp>
      <p:sp>
        <p:nvSpPr>
          <p:cNvPr id="109" name="도형 103"/>
          <p:cNvSpPr>
            <a:spLocks/>
          </p:cNvSpPr>
          <p:nvPr/>
        </p:nvSpPr>
        <p:spPr>
          <a:xfrm>
            <a:off x="9426575" y="2244090"/>
            <a:ext cx="1629410" cy="40576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0" indent="0" algn="l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sz="2000" b="1" u="sng">
                <a:solidFill>
                  <a:schemeClr val="tx1"/>
                </a:solidFill>
                <a:latin typeface="맑은 고딕" charset="0"/>
                <a:ea typeface="맑은 고딕" charset="0"/>
              </a:rPr>
              <a:t>경제적 격차</a:t>
            </a:r>
            <a:endParaRPr lang="ko-KR" altLang="en-US" sz="500" b="1" u="sng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3E3D4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" name="도형 104"/>
          <p:cNvSpPr>
            <a:spLocks/>
          </p:cNvSpPr>
          <p:nvPr/>
        </p:nvSpPr>
        <p:spPr>
          <a:xfrm>
            <a:off x="1476375" y="734695"/>
            <a:ext cx="2253615" cy="112712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158115" indent="-158115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endParaRPr lang="ko-KR" altLang="en-US" sz="800" b="0" u="sng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" name="도형 105"/>
          <p:cNvSpPr>
            <a:spLocks/>
          </p:cNvSpPr>
          <p:nvPr/>
        </p:nvSpPr>
        <p:spPr>
          <a:xfrm>
            <a:off x="9141460" y="1948180"/>
            <a:ext cx="2675890" cy="2970530"/>
          </a:xfrm>
          <a:prstGeom prst="rect">
            <a:avLst/>
          </a:prstGeom>
          <a:noFill/>
          <a:ln w="76200" cap="flat" cmpd="sng">
            <a:solidFill>
              <a:srgbClr val="562C1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2000" u="sng">
              <a:latin typeface="맑은 고딕" charset="0"/>
              <a:ea typeface="맑은 고딕" charset="0"/>
            </a:endParaRPr>
          </a:p>
        </p:txBody>
      </p:sp>
      <p:sp>
        <p:nvSpPr>
          <p:cNvPr id="113" name="Rect 0"/>
          <p:cNvSpPr>
            <a:spLocks/>
          </p:cNvSpPr>
          <p:nvPr/>
        </p:nvSpPr>
        <p:spPr>
          <a:xfrm>
            <a:off x="-635" y="1948180"/>
            <a:ext cx="2962275" cy="2962275"/>
          </a:xfrm>
          <a:prstGeom prst="homePlate">
            <a:avLst/>
          </a:prstGeom>
          <a:solidFill>
            <a:srgbClr val="562C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 b="1">
                <a:latin typeface="맑은 고딕" charset="0"/>
                <a:ea typeface="맑은 고딕" charset="0"/>
              </a:rPr>
              <a:t>문제점</a:t>
            </a:r>
            <a:endParaRPr lang="ko-KR" altLang="en-US" sz="3600" b="1">
              <a:latin typeface="맑은 고딕" charset="0"/>
              <a:ea typeface="맑은 고딕" charset="0"/>
            </a:endParaRPr>
          </a:p>
        </p:txBody>
      </p:sp>
      <p:sp>
        <p:nvSpPr>
          <p:cNvPr id="118" name="도형 92"/>
          <p:cNvSpPr>
            <a:spLocks/>
          </p:cNvSpPr>
          <p:nvPr/>
        </p:nvSpPr>
        <p:spPr>
          <a:xfrm>
            <a:off x="3827145" y="2243455"/>
            <a:ext cx="1471930" cy="39751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0" indent="0" algn="l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r>
              <a:rPr lang="ko-KR" altLang="en-US" b="1" u="sng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3E3D43"/>
                </a:solidFill>
                <a:latin typeface="맑은 고딕" charset="0"/>
                <a:ea typeface="맑은 고딕" charset="0"/>
              </a:rPr>
              <a:t>개인적 문제</a:t>
            </a:r>
          </a:p>
        </p:txBody>
      </p:sp>
      <p:sp>
        <p:nvSpPr>
          <p:cNvPr id="119" name="도형 93"/>
          <p:cNvSpPr>
            <a:spLocks/>
          </p:cNvSpPr>
          <p:nvPr/>
        </p:nvSpPr>
        <p:spPr>
          <a:xfrm>
            <a:off x="3826510" y="2846705"/>
            <a:ext cx="2199640" cy="183007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158115" indent="-158115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오독과 오해 일상화</a:t>
            </a:r>
            <a:b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</a:br>
            <a:endParaRPr lang="ko-KR" altLang="en-US" sz="12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내용 곡해</a:t>
            </a:r>
            <a:b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</a:br>
            <a:endParaRPr lang="ko-KR" altLang="en-US" sz="12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잘못된 정보 노출 심화</a:t>
            </a:r>
            <a:b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</a:br>
            <a:endParaRPr lang="ko-KR" altLang="en-US" sz="12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부진한 학업 성취도</a:t>
            </a:r>
            <a:b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</a:br>
            <a:endParaRPr lang="ko-KR" altLang="en-US" sz="12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학습 자체에 큰 장벽</a:t>
            </a:r>
            <a:endParaRPr lang="ko-KR" altLang="en-US" sz="700" b="0" u="sng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0" name="도형 94"/>
          <p:cNvSpPr>
            <a:spLocks/>
          </p:cNvSpPr>
          <p:nvPr/>
        </p:nvSpPr>
        <p:spPr>
          <a:xfrm>
            <a:off x="3507105" y="1948180"/>
            <a:ext cx="2675890" cy="2970530"/>
          </a:xfrm>
          <a:prstGeom prst="rect">
            <a:avLst/>
          </a:prstGeom>
          <a:noFill/>
          <a:ln w="76200" cap="flat" cmpd="sng">
            <a:solidFill>
              <a:srgbClr val="562C1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2000" u="sng">
              <a:latin typeface="맑은 고딕" charset="0"/>
              <a:ea typeface="맑은 고딕" charset="0"/>
            </a:endParaRPr>
          </a:p>
        </p:txBody>
      </p:sp>
      <p:cxnSp>
        <p:nvCxnSpPr>
          <p:cNvPr id="121" name="도형 96"/>
          <p:cNvCxnSpPr/>
          <p:nvPr/>
        </p:nvCxnSpPr>
        <p:spPr>
          <a:xfrm>
            <a:off x="3074035" y="3429000"/>
            <a:ext cx="242570" cy="635"/>
          </a:xfrm>
          <a:prstGeom prst="line">
            <a:avLst/>
          </a:prstGeom>
          <a:ln w="38100" cap="flat" cmpd="sng">
            <a:solidFill>
              <a:srgbClr val="562C12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도형 107"/>
          <p:cNvSpPr>
            <a:spLocks/>
          </p:cNvSpPr>
          <p:nvPr/>
        </p:nvSpPr>
        <p:spPr>
          <a:xfrm>
            <a:off x="6598285" y="2837815"/>
            <a:ext cx="1991995" cy="207264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정치관심도 낮음</a:t>
            </a:r>
          </a:p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endParaRPr lang="ko-KR" altLang="en-US" sz="12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생활만족도 낮음</a:t>
            </a:r>
            <a:b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</a:br>
            <a:endParaRPr lang="ko-KR" altLang="en-US" sz="12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사회적 문제 흥미 저하</a:t>
            </a:r>
          </a:p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endParaRPr lang="ko-KR" altLang="en-US" sz="12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정치적 의사결정과정 흥미 저하</a:t>
            </a:r>
            <a:endParaRPr lang="en-US" altLang="ko-KR" sz="10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spcBef>
                <a:spcPts val="102"/>
              </a:spcBef>
              <a:tabLst>
                <a:tab pos="60960" algn="l"/>
                <a:tab pos="97155" algn="l"/>
              </a:tabLs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spcBef>
                <a:spcPts val="102"/>
              </a:spcBef>
              <a:tabLst>
                <a:tab pos="60960" algn="l"/>
                <a:tab pos="97155" algn="l"/>
              </a:tabLst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성인문해능력조사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,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2017)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3" name="도형 108"/>
          <p:cNvSpPr>
            <a:spLocks/>
          </p:cNvSpPr>
          <p:nvPr/>
        </p:nvSpPr>
        <p:spPr>
          <a:xfrm>
            <a:off x="9429750" y="2837815"/>
            <a:ext cx="2044065" cy="183007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국제성인역량조사(PIAAC)</a:t>
            </a:r>
            <a:endParaRPr lang="ko-KR" altLang="en-US" sz="16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endParaRPr lang="ko-KR" altLang="en-US" sz="12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상위 12%평균 시급  최하위 3.3% 대비60%↑</a:t>
            </a:r>
          </a:p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endParaRPr lang="ko-KR" altLang="en-US" sz="12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r>
              <a:rPr lang="ko-KR" altLang="en-US" sz="12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실업자가 될 확률 2배 이상</a:t>
            </a:r>
            <a:endParaRPr lang="en-US" altLang="ko-KR" sz="12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endParaRPr lang="en-US" altLang="ko-KR" sz="1200" u="sng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158115" indent="-158115" algn="l" latinLnBrk="0">
              <a:spcBef>
                <a:spcPts val="102"/>
              </a:spcBef>
              <a:buFont typeface="Arial"/>
              <a:buChar char="•"/>
              <a:tabLst>
                <a:tab pos="60960" algn="l"/>
                <a:tab pos="97155" algn="l"/>
              </a:tabLst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spcBef>
                <a:spcPts val="102"/>
              </a:spcBef>
              <a:tabLst>
                <a:tab pos="60960" algn="l"/>
                <a:tab pos="97155" algn="l"/>
              </a:tabLst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국제성인역량조사(PIAAC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4" name="텍스트 상자 109"/>
          <p:cNvSpPr txBox="1">
            <a:spLocks/>
          </p:cNvSpPr>
          <p:nvPr/>
        </p:nvSpPr>
        <p:spPr>
          <a:xfrm>
            <a:off x="433070" y="5793105"/>
            <a:ext cx="11499850" cy="6464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b="1" i="1">
                <a:solidFill>
                  <a:srgbClr val="C00000"/>
                </a:solidFill>
                <a:latin typeface="맑은 고딕" charset="0"/>
                <a:ea typeface="맑은 고딕" charset="0"/>
              </a:rPr>
              <a:t>“제대로 읽고 사고할 수 없다면 구성원 간의 소통이 어려워지고 갈등이 깊어진다</a:t>
            </a:r>
            <a:r>
              <a:rPr lang="en-US" altLang="ko-KR" sz="2400" b="1" i="1">
                <a:solidFill>
                  <a:srgbClr val="C00000"/>
                </a:solidFill>
                <a:latin typeface="맑은 고딕" charset="0"/>
                <a:ea typeface="맑은 고딕" charset="0"/>
              </a:rPr>
              <a:t>”</a:t>
            </a:r>
            <a:endParaRPr lang="ko-KR" altLang="en-US" sz="2400" b="1" i="1">
              <a:solidFill>
                <a:srgbClr val="C0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1C620E-9C9D-BDD1-A766-F55775048DE7}"/>
              </a:ext>
            </a:extLst>
          </p:cNvPr>
          <p:cNvSpPr txBox="1">
            <a:spLocks/>
          </p:cNvSpPr>
          <p:nvPr/>
        </p:nvSpPr>
        <p:spPr>
          <a:xfrm>
            <a:off x="314960" y="25400"/>
            <a:ext cx="3956685" cy="713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200" b="1">
                <a:solidFill>
                  <a:srgbClr val="571F10"/>
                </a:solidFill>
                <a:latin typeface="맑은 고딕" charset="0"/>
              </a:rPr>
              <a:t>1. </a:t>
            </a:r>
            <a:r>
              <a:rPr lang="ko-KR" altLang="en-US" sz="2200" b="1">
                <a:solidFill>
                  <a:srgbClr val="571F10"/>
                </a:solidFill>
                <a:latin typeface="맑은 고딕" charset="0"/>
              </a:rPr>
              <a:t>프로젝트 개요 - 문해력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72F1D1-62AC-43D9-2CFA-1996FD234525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3188970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4725BA-07E2-31F8-1889-AEE8193C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0385-E989-4268-85A5-1B9BD1A6701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" name="Google Shape;798;p33">
            <a:extLst>
              <a:ext uri="{FF2B5EF4-FFF2-40B4-BE49-F238E27FC236}">
                <a16:creationId xmlns:a16="http://schemas.microsoft.com/office/drawing/2014/main" id="{11F5478D-06DC-9476-CCB8-26A1BE157992}"/>
              </a:ext>
            </a:extLst>
          </p:cNvPr>
          <p:cNvSpPr txBox="1">
            <a:spLocks/>
          </p:cNvSpPr>
          <p:nvPr/>
        </p:nvSpPr>
        <p:spPr>
          <a:xfrm>
            <a:off x="887730" y="847726"/>
            <a:ext cx="10271760" cy="82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latinLnBrk="0"/>
            <a:r>
              <a:rPr lang="ko-KR" altLang="en-US" sz="4000" b="1" kern="0" dirty="0">
                <a:solidFill>
                  <a:schemeClr val="tx1"/>
                </a:solidFill>
                <a:latin typeface="+mn-ea"/>
                <a:ea typeface="+mn-ea"/>
                <a:cs typeface="KoPubWorld바탕체 Bold" panose="00000800000000000000" pitchFamily="2" charset="-127"/>
              </a:rPr>
              <a:t>시연 영상</a:t>
            </a:r>
            <a:endParaRPr lang="en-US" altLang="ko-KR" sz="4000" b="1" kern="0" dirty="0">
              <a:solidFill>
                <a:schemeClr val="tx1"/>
              </a:solidFill>
              <a:latin typeface="+mn-ea"/>
              <a:ea typeface="+mn-ea"/>
              <a:cs typeface="KoPubWorld바탕체 Bold" panose="00000800000000000000" pitchFamily="2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29F2A6-8D58-1E66-3BC5-DCB1FE747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960" y="25400"/>
            <a:ext cx="8544560" cy="713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spcBef>
                <a:spcPct val="0"/>
              </a:spcBef>
              <a:buFontTx/>
              <a:buNone/>
            </a:pPr>
            <a:r>
              <a:rPr lang="en-US" altLang="ko-KR" sz="2400" b="1" spc="-9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나눔바른고딕" charset="0"/>
                <a:ea typeface="나눔바른고딕" charset="0"/>
                <a:cs typeface="Arial" charset="0"/>
              </a:rPr>
              <a:t>4. </a:t>
            </a:r>
            <a:r>
              <a:rPr lang="ko-KR" altLang="en-US" sz="2400" b="1" spc="-9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나눔바른고딕" charset="0"/>
                <a:ea typeface="나눔바른고딕" charset="0"/>
                <a:cs typeface="Arial" charset="0"/>
              </a:rPr>
              <a:t>프로젝트 수행 최종 결과</a:t>
            </a:r>
            <a:endParaRPr lang="ko-KR" altLang="en-US" sz="2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62C12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94FD47-9F67-55AD-8F18-A31C3928E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56" t="22616" r="22436" b="32152"/>
          <a:stretch/>
        </p:blipFill>
        <p:spPr>
          <a:xfrm>
            <a:off x="2988197" y="1786257"/>
            <a:ext cx="6081213" cy="47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33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 txBox="1">
            <a:spLocks noGrp="1"/>
          </p:cNvSpPr>
          <p:nvPr>
            <p:ph type="title"/>
          </p:nvPr>
        </p:nvSpPr>
        <p:spPr>
          <a:xfrm>
            <a:off x="323850" y="-1270"/>
            <a:ext cx="8544560" cy="713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spcBef>
                <a:spcPct val="0"/>
              </a:spcBef>
              <a:buFontTx/>
              <a:buNone/>
            </a:pPr>
            <a:r>
              <a:rPr lang="en-US" altLang="ko-KR" sz="2400" b="1" spc="-9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나눔바른고딕" charset="0"/>
                <a:ea typeface="나눔바른고딕" charset="0"/>
                <a:cs typeface="Arial" charset="0"/>
              </a:rPr>
              <a:t>5. </a:t>
            </a:r>
            <a:r>
              <a:rPr lang="ko-KR" altLang="en-US" sz="2400" b="1" spc="-9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562C12"/>
                </a:solidFill>
                <a:latin typeface="나눔바른고딕" charset="0"/>
                <a:ea typeface="나눔바른고딕" charset="0"/>
                <a:cs typeface="Arial" charset="0"/>
              </a:rPr>
              <a:t>자체 평가 의견</a:t>
            </a:r>
            <a:endParaRPr lang="ko-KR" altLang="en-US" sz="24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562C12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13F13F-AE72-E20F-CBC0-367A86A96FA1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2108200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CDA2E-DDB8-6FBD-0528-FAEEC1AB39E9}"/>
              </a:ext>
            </a:extLst>
          </p:cNvPr>
          <p:cNvSpPr txBox="1"/>
          <p:nvPr/>
        </p:nvSpPr>
        <p:spPr>
          <a:xfrm>
            <a:off x="1210243" y="966276"/>
            <a:ext cx="9570645" cy="5159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기존 서비스들의 한계점을 개선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해 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다양한 사용자 계층을 타겟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으로 하여 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원하는 글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로 독서할 수 있도록 도울 수 있는 점이 좋았다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함초롬바탕" panose="02030604000101010101" pitchFamily="18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OCR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 학습 부진 시 더 다양한 데이터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한 번에 보는 데이터 양을 늘리니 학습이 더 잘되는 것을 알게 되었다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장문의 글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을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OCR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 하는 </a:t>
            </a:r>
            <a:r>
              <a:rPr lang="ko-KR" altLang="en-US" sz="1600" b="1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모델이 </a:t>
            </a:r>
            <a:r>
              <a:rPr lang="en-US" altLang="ko-KR" sz="1600" b="1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API </a:t>
            </a:r>
            <a:r>
              <a:rPr lang="ko-KR" altLang="en-US" sz="1600" b="1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밖에 없던 이유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가 많은 자원과 데이터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시간이 필요했기 때문임을 체감했다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effectLst/>
                <a:latin typeface="NotoSansKR"/>
              </a:rPr>
              <a:t>플라스크에 프로젝트를 구축하고 </a:t>
            </a:r>
            <a:r>
              <a:rPr lang="ko-KR" altLang="en-US" sz="1600" b="1" i="0" dirty="0">
                <a:effectLst/>
                <a:latin typeface="NotoSansKR"/>
              </a:rPr>
              <a:t>원하는 레이아웃대로 </a:t>
            </a:r>
            <a:r>
              <a:rPr lang="ko-KR" altLang="en-US" sz="1600" b="1" i="0" dirty="0" err="1">
                <a:effectLst/>
                <a:latin typeface="NotoSansKR"/>
              </a:rPr>
              <a:t>챗봇</a:t>
            </a:r>
            <a:r>
              <a:rPr lang="ko-KR" altLang="en-US" sz="1600" b="1" i="0" dirty="0">
                <a:effectLst/>
                <a:latin typeface="NotoSansKR"/>
              </a:rPr>
              <a:t> 기능</a:t>
            </a:r>
            <a:r>
              <a:rPr lang="ko-KR" altLang="en-US" sz="1600" b="0" i="0" dirty="0">
                <a:effectLst/>
                <a:latin typeface="NotoSansKR"/>
              </a:rPr>
              <a:t>을 넣는 것이 프로젝트가 요구한대로 잘 진행되어서 좋았다</a:t>
            </a:r>
            <a:r>
              <a:rPr lang="en-US" altLang="ko-KR" sz="1600" b="0" i="0" dirty="0">
                <a:effectLst/>
                <a:latin typeface="NotoSansKR"/>
              </a:rPr>
              <a:t>.</a:t>
            </a:r>
            <a:endParaRPr lang="en-US" altLang="ko-KR" sz="1600" b="0" i="0" dirty="0">
              <a:solidFill>
                <a:srgbClr val="000000"/>
              </a:solidFill>
              <a:effectLst/>
              <a:latin typeface="NotoSansKR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000000"/>
                </a:solidFill>
                <a:latin typeface="NotoSansKR"/>
                <a:cs typeface="굴림" panose="020B0600000101010101" pitchFamily="50" charset="-127"/>
              </a:rPr>
              <a:t>텍스트 하이라이트에 더해 </a:t>
            </a:r>
            <a:r>
              <a:rPr lang="ko-KR" altLang="en-US" sz="1600" b="1" dirty="0" err="1">
                <a:solidFill>
                  <a:srgbClr val="000000"/>
                </a:solidFill>
                <a:latin typeface="NotoSansKR"/>
                <a:cs typeface="굴림" panose="020B0600000101010101" pitchFamily="50" charset="-127"/>
              </a:rPr>
              <a:t>웹캠</a:t>
            </a:r>
            <a:r>
              <a:rPr lang="ko-KR" altLang="en-US" sz="1600" dirty="0" err="1">
                <a:solidFill>
                  <a:srgbClr val="000000"/>
                </a:solidFill>
                <a:latin typeface="NotoSansKR"/>
                <a:cs typeface="굴림" panose="020B0600000101010101" pitchFamily="50" charset="-127"/>
              </a:rPr>
              <a:t>을</a:t>
            </a:r>
            <a:r>
              <a:rPr lang="ko-KR" altLang="en-US" sz="1600" dirty="0">
                <a:solidFill>
                  <a:srgbClr val="000000"/>
                </a:solidFill>
                <a:latin typeface="NotoSansKR"/>
                <a:cs typeface="굴림" panose="020B0600000101010101" pitchFamily="50" charset="-127"/>
              </a:rPr>
              <a:t> 이용하여 독자 </a:t>
            </a:r>
            <a:r>
              <a:rPr lang="ko-KR" altLang="en-US" sz="1600" b="1" dirty="0">
                <a:solidFill>
                  <a:srgbClr val="000000"/>
                </a:solidFill>
                <a:latin typeface="NotoSansKR"/>
                <a:cs typeface="굴림" panose="020B0600000101010101" pitchFamily="50" charset="-127"/>
              </a:rPr>
              <a:t>시선추적</a:t>
            </a:r>
            <a:r>
              <a:rPr lang="en-US" altLang="ko-KR" sz="1600" b="1" dirty="0">
                <a:solidFill>
                  <a:srgbClr val="000000"/>
                </a:solidFill>
                <a:latin typeface="NotoSansKR"/>
                <a:cs typeface="굴림" panose="020B0600000101010101" pitchFamily="50" charset="-127"/>
              </a:rPr>
              <a:t>(eye-tracking) </a:t>
            </a:r>
            <a:r>
              <a:rPr lang="ko-KR" altLang="en-US" sz="1600" b="1" dirty="0">
                <a:solidFill>
                  <a:srgbClr val="000000"/>
                </a:solidFill>
                <a:latin typeface="NotoSansKR"/>
                <a:cs typeface="굴림" panose="020B0600000101010101" pitchFamily="50" charset="-127"/>
              </a:rPr>
              <a:t>기능</a:t>
            </a:r>
            <a:r>
              <a:rPr lang="ko-KR" altLang="en-US" sz="1600" dirty="0">
                <a:solidFill>
                  <a:srgbClr val="000000"/>
                </a:solidFill>
                <a:latin typeface="NotoSansKR"/>
                <a:cs typeface="굴림" panose="020B0600000101010101" pitchFamily="50" charset="-127"/>
              </a:rPr>
              <a:t>으로 집중도를 확인하는 기능에 시간을 많이 쏟았는데</a:t>
            </a:r>
            <a:r>
              <a:rPr lang="en-US" altLang="ko-KR" sz="1600" dirty="0">
                <a:solidFill>
                  <a:srgbClr val="000000"/>
                </a:solidFill>
                <a:latin typeface="NotoSansKR"/>
                <a:cs typeface="굴림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NotoSansKR"/>
                <a:cs typeface="굴림" panose="020B0600000101010101" pitchFamily="50" charset="-127"/>
              </a:rPr>
              <a:t>구현하지 못한 점이 아쉽다</a:t>
            </a:r>
            <a:r>
              <a:rPr lang="en-US" altLang="ko-KR" sz="1600" dirty="0">
                <a:solidFill>
                  <a:srgbClr val="000000"/>
                </a:solidFill>
                <a:latin typeface="NotoSansKR"/>
                <a:cs typeface="굴림" panose="020B0600000101010101" pitchFamily="50" charset="-127"/>
              </a:rPr>
              <a:t>.</a:t>
            </a:r>
            <a:endParaRPr lang="en-US" altLang="ko-KR" sz="1600" b="0" i="0" dirty="0">
              <a:effectLst/>
              <a:latin typeface="NotoSansKR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effectLst/>
                <a:latin typeface="NotoSansKR"/>
              </a:rPr>
              <a:t>선정했던 </a:t>
            </a:r>
            <a:r>
              <a:rPr lang="ko-KR" altLang="en-US" sz="1600" b="1" i="0" dirty="0">
                <a:effectLst/>
                <a:latin typeface="NotoSansKR"/>
              </a:rPr>
              <a:t>번역 모델</a:t>
            </a:r>
            <a:r>
              <a:rPr lang="ko-KR" altLang="en-US" sz="1600" b="0" i="0" dirty="0">
                <a:effectLst/>
                <a:latin typeface="NotoSansKR"/>
              </a:rPr>
              <a:t>이 파인 튜닝을 했음에도 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실제로 사용할 수 있는 성능이 나오지 않아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프로젝트에 넣지 못해 아쉬웠다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en-US" altLang="ko-KR" sz="1600" dirty="0">
              <a:solidFill>
                <a:srgbClr val="000000"/>
              </a:solidFill>
              <a:latin typeface="함초롬바탕" panose="02030604000101010101" pitchFamily="18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 latinLnBrk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ko-KR" sz="16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이후 </a:t>
            </a:r>
            <a:r>
              <a:rPr lang="ko-KR" altLang="ko-KR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청각 정보</a:t>
            </a:r>
            <a:r>
              <a:rPr lang="ko-KR" altLang="en-US" sz="1600" b="1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도 활용할 수 있도록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TTS </a:t>
            </a:r>
            <a:r>
              <a:rPr lang="ko-KR" altLang="ko-KR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기술을 활용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하여</a:t>
            </a:r>
            <a:r>
              <a:rPr lang="ko-KR" altLang="ko-KR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600" b="1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오디오북</a:t>
            </a:r>
            <a:r>
              <a:rPr lang="ko-KR" altLang="ko-KR" sz="16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으로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 시각 기능이 약한 분들에게 도움을 드리거나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STT </a:t>
            </a:r>
            <a:r>
              <a:rPr lang="ko-KR" altLang="ko-KR" sz="1600" b="1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기술로 음독을 통한 독서 효과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제공할 수 있을 것이라 기대한다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557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194;p46">
            <a:extLst>
              <a:ext uri="{FF2B5EF4-FFF2-40B4-BE49-F238E27FC236}">
                <a16:creationId xmlns:a16="http://schemas.microsoft.com/office/drawing/2014/main" id="{1720AE66-C0A9-B21F-7814-30A9E810ED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6305" y="2515235"/>
            <a:ext cx="5535295" cy="130238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7200" b="1" dirty="0">
                <a:latin typeface="+mj-ea"/>
              </a:rPr>
              <a:t>감사합니다</a:t>
            </a:r>
            <a:r>
              <a:rPr lang="en" sz="7200" b="1" dirty="0">
                <a:latin typeface="+mj-ea"/>
              </a:rPr>
              <a:t>!</a:t>
            </a:r>
            <a:endParaRPr sz="7200" b="1" dirty="0">
              <a:latin typeface="+mj-ea"/>
            </a:endParaRPr>
          </a:p>
        </p:txBody>
      </p:sp>
      <p:grpSp>
        <p:nvGrpSpPr>
          <p:cNvPr id="67" name="Google Shape;1207;p46">
            <a:extLst>
              <a:ext uri="{FF2B5EF4-FFF2-40B4-BE49-F238E27FC236}">
                <a16:creationId xmlns:a16="http://schemas.microsoft.com/office/drawing/2014/main" id="{49C67B3E-CA09-497E-FFDD-ACAE27F48A03}"/>
              </a:ext>
            </a:extLst>
          </p:cNvPr>
          <p:cNvGrpSpPr/>
          <p:nvPr/>
        </p:nvGrpSpPr>
        <p:grpSpPr>
          <a:xfrm>
            <a:off x="-857885" y="227965"/>
            <a:ext cx="2503805" cy="2832735"/>
            <a:chOff x="-857885" y="227965"/>
            <a:chExt cx="2503805" cy="2832735"/>
          </a:xfrm>
        </p:grpSpPr>
        <p:sp>
          <p:nvSpPr>
            <p:cNvPr id="68" name="Google Shape;1208;p46">
              <a:extLst>
                <a:ext uri="{FF2B5EF4-FFF2-40B4-BE49-F238E27FC236}">
                  <a16:creationId xmlns:a16="http://schemas.microsoft.com/office/drawing/2014/main" id="{3A69683D-50D1-A162-F0F7-B07B47C9533F}"/>
                </a:ext>
              </a:extLst>
            </p:cNvPr>
            <p:cNvSpPr/>
            <p:nvPr/>
          </p:nvSpPr>
          <p:spPr>
            <a:xfrm>
              <a:off x="-436880" y="227965"/>
              <a:ext cx="2082800" cy="2832735"/>
            </a:xfrm>
            <a:prstGeom prst="rect">
              <a:avLst/>
            </a:prstGeom>
            <a:solidFill>
              <a:srgbClr val="562C1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69" name="Google Shape;1209;p46">
              <a:extLst>
                <a:ext uri="{FF2B5EF4-FFF2-40B4-BE49-F238E27FC236}">
                  <a16:creationId xmlns:a16="http://schemas.microsoft.com/office/drawing/2014/main" id="{2387EAC4-3077-337A-D9CE-242890162E77}"/>
                </a:ext>
              </a:extLst>
            </p:cNvPr>
            <p:cNvGrpSpPr/>
            <p:nvPr/>
          </p:nvGrpSpPr>
          <p:grpSpPr>
            <a:xfrm rot="10800000">
              <a:off x="-857885" y="344170"/>
              <a:ext cx="2020570" cy="2530475"/>
              <a:chOff x="-857885" y="344170"/>
              <a:chExt cx="2020570" cy="2530475"/>
            </a:xfrm>
          </p:grpSpPr>
          <p:sp>
            <p:nvSpPr>
              <p:cNvPr id="70" name="Google Shape;1210;p46">
                <a:extLst>
                  <a:ext uri="{FF2B5EF4-FFF2-40B4-BE49-F238E27FC236}">
                    <a16:creationId xmlns:a16="http://schemas.microsoft.com/office/drawing/2014/main" id="{2F3D76A1-657C-4892-2E57-07F79439F0CE}"/>
                  </a:ext>
                </a:extLst>
              </p:cNvPr>
              <p:cNvSpPr/>
              <p:nvPr/>
            </p:nvSpPr>
            <p:spPr>
              <a:xfrm>
                <a:off x="-857885" y="628650"/>
                <a:ext cx="20205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593" h="1" fill="none" extrusionOk="0">
                    <a:moveTo>
                      <a:pt x="1" y="0"/>
                    </a:moveTo>
                    <a:lnTo>
                      <a:pt x="37593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654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1211;p46">
                <a:extLst>
                  <a:ext uri="{FF2B5EF4-FFF2-40B4-BE49-F238E27FC236}">
                    <a16:creationId xmlns:a16="http://schemas.microsoft.com/office/drawing/2014/main" id="{E21CE64E-1ECC-DED4-55AB-22B04A4CE224}"/>
                  </a:ext>
                </a:extLst>
              </p:cNvPr>
              <p:cNvSpPr/>
              <p:nvPr/>
            </p:nvSpPr>
            <p:spPr>
              <a:xfrm>
                <a:off x="-857885" y="2590165"/>
                <a:ext cx="20205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593" h="1" fill="none" extrusionOk="0">
                    <a:moveTo>
                      <a:pt x="1" y="1"/>
                    </a:moveTo>
                    <a:lnTo>
                      <a:pt x="37593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654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1212;p46">
                <a:extLst>
                  <a:ext uri="{FF2B5EF4-FFF2-40B4-BE49-F238E27FC236}">
                    <a16:creationId xmlns:a16="http://schemas.microsoft.com/office/drawing/2014/main" id="{90DE2AB0-8848-BEAD-F46B-380631C09F18}"/>
                  </a:ext>
                </a:extLst>
              </p:cNvPr>
              <p:cNvSpPr/>
              <p:nvPr/>
            </p:nvSpPr>
            <p:spPr>
              <a:xfrm>
                <a:off x="878840" y="344170"/>
                <a:ext cx="0" cy="2530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47080" fill="none" extrusionOk="0">
                    <a:moveTo>
                      <a:pt x="1" y="1"/>
                    </a:moveTo>
                    <a:lnTo>
                      <a:pt x="1" y="4707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654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1213;p46">
                <a:extLst>
                  <a:ext uri="{FF2B5EF4-FFF2-40B4-BE49-F238E27FC236}">
                    <a16:creationId xmlns:a16="http://schemas.microsoft.com/office/drawing/2014/main" id="{83B0E10F-BEBE-FAAE-F26B-52F3D9FBF706}"/>
                  </a:ext>
                </a:extLst>
              </p:cNvPr>
              <p:cNvSpPr/>
              <p:nvPr/>
            </p:nvSpPr>
            <p:spPr>
              <a:xfrm>
                <a:off x="802005" y="554355"/>
                <a:ext cx="15113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2781" extrusionOk="0">
                    <a:moveTo>
                      <a:pt x="1387" y="0"/>
                    </a:moveTo>
                    <a:cubicBezTo>
                      <a:pt x="628" y="0"/>
                      <a:pt x="0" y="629"/>
                      <a:pt x="0" y="1387"/>
                    </a:cubicBezTo>
                    <a:cubicBezTo>
                      <a:pt x="0" y="2153"/>
                      <a:pt x="628" y="2781"/>
                      <a:pt x="1387" y="2781"/>
                    </a:cubicBezTo>
                    <a:cubicBezTo>
                      <a:pt x="2179" y="2781"/>
                      <a:pt x="2807" y="2153"/>
                      <a:pt x="2807" y="1387"/>
                    </a:cubicBezTo>
                    <a:cubicBezTo>
                      <a:pt x="2807" y="629"/>
                      <a:pt x="2179" y="0"/>
                      <a:pt x="13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1214;p46">
                <a:extLst>
                  <a:ext uri="{FF2B5EF4-FFF2-40B4-BE49-F238E27FC236}">
                    <a16:creationId xmlns:a16="http://schemas.microsoft.com/office/drawing/2014/main" id="{FF3F0257-ACA1-9505-9835-2AB6879024EA}"/>
                  </a:ext>
                </a:extLst>
              </p:cNvPr>
              <p:cNvSpPr/>
              <p:nvPr/>
            </p:nvSpPr>
            <p:spPr>
              <a:xfrm>
                <a:off x="802005" y="2515870"/>
                <a:ext cx="15113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2782" extrusionOk="0">
                    <a:moveTo>
                      <a:pt x="1387" y="1"/>
                    </a:moveTo>
                    <a:cubicBezTo>
                      <a:pt x="628" y="1"/>
                      <a:pt x="0" y="622"/>
                      <a:pt x="0" y="1388"/>
                    </a:cubicBezTo>
                    <a:cubicBezTo>
                      <a:pt x="0" y="2153"/>
                      <a:pt x="628" y="2781"/>
                      <a:pt x="1387" y="2781"/>
                    </a:cubicBezTo>
                    <a:cubicBezTo>
                      <a:pt x="2179" y="2781"/>
                      <a:pt x="2807" y="2153"/>
                      <a:pt x="2807" y="1388"/>
                    </a:cubicBezTo>
                    <a:cubicBezTo>
                      <a:pt x="2807" y="622"/>
                      <a:pt x="2179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A20F736-EE00-24F4-8346-14BE937A53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9" t="28727" r="72413" b="-923"/>
          <a:stretch/>
        </p:blipFill>
        <p:spPr>
          <a:xfrm>
            <a:off x="-711200" y="1103629"/>
            <a:ext cx="3504504" cy="61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6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 txBox="1">
            <a:spLocks noGrp="1"/>
          </p:cNvSpPr>
          <p:nvPr>
            <p:ph type="title"/>
          </p:nvPr>
        </p:nvSpPr>
        <p:spPr>
          <a:xfrm>
            <a:off x="314960" y="25400"/>
            <a:ext cx="5107305" cy="713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571F10"/>
                </a:solidFill>
                <a:latin typeface="맑은 고딕" charset="0"/>
              </a:rPr>
              <a:t>1. </a:t>
            </a:r>
            <a:r>
              <a:rPr lang="ko-KR" altLang="en-US" sz="2400" b="1">
                <a:solidFill>
                  <a:srgbClr val="571F10"/>
                </a:solidFill>
                <a:latin typeface="맑은 고딕" charset="0"/>
              </a:rPr>
              <a:t>프로젝트 개요 </a:t>
            </a:r>
            <a:r>
              <a:rPr lang="en-US" altLang="ko-KR" sz="2400" b="1">
                <a:solidFill>
                  <a:srgbClr val="571F10"/>
                </a:solidFill>
                <a:latin typeface="맑은 고딕" charset="0"/>
              </a:rPr>
              <a:t>– </a:t>
            </a:r>
            <a:r>
              <a:rPr lang="ko-KR" altLang="en-US" sz="2400" b="1">
                <a:solidFill>
                  <a:srgbClr val="571F10"/>
                </a:solidFill>
                <a:latin typeface="맑은 고딕" charset="0"/>
              </a:rPr>
              <a:t>독서 장애요인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13F13F-AE72-E20F-CBC0-367A86A96FA1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4581596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8D6D96-8297-4A42-BD09-95BD3764ABB7}"/>
              </a:ext>
            </a:extLst>
          </p:cNvPr>
          <p:cNvGrpSpPr/>
          <p:nvPr/>
        </p:nvGrpSpPr>
        <p:grpSpPr>
          <a:xfrm>
            <a:off x="1167765" y="1105080"/>
            <a:ext cx="9373870" cy="4242365"/>
            <a:chOff x="1167765" y="1848485"/>
            <a:chExt cx="9373870" cy="4242365"/>
          </a:xfrm>
        </p:grpSpPr>
        <p:pic>
          <p:nvPicPr>
            <p:cNvPr id="6" name="그림 5" descr="C:/Users/guscl/AppData/Roaming/PolarisOffice/ETemp/6268_13569400/image4.jp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35"/>
            <a:stretch>
              <a:fillRect/>
            </a:stretch>
          </p:blipFill>
          <p:spPr>
            <a:xfrm>
              <a:off x="1167765" y="1848485"/>
              <a:ext cx="9373870" cy="3963670"/>
            </a:xfrm>
            <a:prstGeom prst="rect">
              <a:avLst/>
            </a:prstGeom>
            <a:noFill/>
            <a:ln w="19050">
              <a:solidFill>
                <a:srgbClr val="562C12"/>
              </a:solidFill>
            </a:ln>
          </p:spPr>
        </p:pic>
        <p:sp>
          <p:nvSpPr>
            <p:cNvPr id="5" name="TextBox 4"/>
            <p:cNvSpPr txBox="1">
              <a:spLocks/>
            </p:cNvSpPr>
            <p:nvPr/>
          </p:nvSpPr>
          <p:spPr>
            <a:xfrm>
              <a:off x="1215390" y="5875585"/>
              <a:ext cx="4090670" cy="21526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defTabSz="1219200" latinLnBrk="0">
                <a:buFontTx/>
                <a:buNone/>
              </a:pP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Medium" charset="0"/>
                  <a:ea typeface="KoPubWorld바탕체 Medium" charset="0"/>
                  <a:cs typeface="KoPubWorld바탕체 Medium" charset="0"/>
                </a:rPr>
                <a:t>출처 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Medium" charset="0"/>
                  <a:ea typeface="KoPubWorld바탕체 Medium" charset="0"/>
                  <a:cs typeface="KoPubWorld바탕체 Medium" charset="0"/>
                </a:rPr>
                <a:t>: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Medium" charset="0"/>
                  <a:ea typeface="KoPubWorld바탕체 Medium" charset="0"/>
                  <a:cs typeface="KoPubWorld바탕체 Medium" charset="0"/>
                </a:rPr>
                <a:t>문화체육관광부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Medium" charset="0"/>
                  <a:ea typeface="KoPubWorld바탕체 Medium" charset="0"/>
                  <a:cs typeface="KoPubWorld바탕체 Medium" charset="0"/>
                </a:rPr>
                <a:t>〈2021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Medium" charset="0"/>
                  <a:ea typeface="KoPubWorld바탕체 Medium" charset="0"/>
                  <a:cs typeface="KoPubWorld바탕체 Medium" charset="0"/>
                </a:rPr>
                <a:t>국민독서실태조사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Medium" charset="0"/>
                  <a:ea typeface="KoPubWorld바탕체 Medium" charset="0"/>
                  <a:cs typeface="KoPubWorld바탕체 Medium" charset="0"/>
                </a:rPr>
                <a:t>〉(2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Medium" charset="0"/>
                  <a:ea typeface="KoPubWorld바탕체 Medium" charset="0"/>
                  <a:cs typeface="KoPubWorld바탕체 Medium" charset="0"/>
                </a:rPr>
                <a:t>년 주기 조사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바탕체 Medium" charset="0"/>
                  <a:ea typeface="KoPubWorld바탕체 Medium" charset="0"/>
                  <a:cs typeface="KoPubWorld바탕체 Medium" charset="0"/>
                </a:rPr>
                <a:t>)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바탕체 Medium" charset="0"/>
                <a:ea typeface="KoPubWorld바탕체 Medium" charset="0"/>
                <a:cs typeface="KoPubWorld바탕체 Medium" charset="0"/>
              </a:endParaRPr>
            </a:p>
          </p:txBody>
        </p:sp>
      </p:grpSp>
      <p:sp>
        <p:nvSpPr>
          <p:cNvPr id="15" name="TextBox 14"/>
          <p:cNvSpPr txBox="1">
            <a:spLocks/>
          </p:cNvSpPr>
          <p:nvPr/>
        </p:nvSpPr>
        <p:spPr>
          <a:xfrm>
            <a:off x="1695258" y="5516515"/>
            <a:ext cx="8701275" cy="81624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ln w="0" cap="flat" cmpd="sng">
                  <a:noFill/>
                  <a:prstDash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가파른 감소폭을 보이는 성인 독자 수</a:t>
            </a:r>
          </a:p>
        </p:txBody>
      </p:sp>
    </p:spTree>
    <p:extLst>
      <p:ext uri="{BB962C8B-B14F-4D97-AF65-F5344CB8AC3E}">
        <p14:creationId xmlns:p14="http://schemas.microsoft.com/office/powerpoint/2010/main" val="56084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 txBox="1">
            <a:spLocks noGrp="1"/>
          </p:cNvSpPr>
          <p:nvPr>
            <p:ph type="title"/>
          </p:nvPr>
        </p:nvSpPr>
        <p:spPr>
          <a:xfrm>
            <a:off x="314960" y="25400"/>
            <a:ext cx="5107305" cy="713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rgbClr val="571F10"/>
                </a:solidFill>
                <a:latin typeface="맑은 고딕" charset="0"/>
                <a:ea typeface="맑은 고딕" charset="0"/>
                <a:cs typeface="+mj-cs"/>
              </a:rPr>
              <a:t>1. </a:t>
            </a:r>
            <a:r>
              <a:rPr lang="ko-KR" altLang="en-US" sz="2400" b="1">
                <a:solidFill>
                  <a:srgbClr val="571F10"/>
                </a:solidFill>
                <a:latin typeface="맑은 고딕" charset="0"/>
                <a:ea typeface="맑은 고딕" charset="0"/>
                <a:cs typeface="+mj-cs"/>
              </a:rPr>
              <a:t>프로젝트 개요 </a:t>
            </a:r>
            <a:r>
              <a:rPr lang="en-US" altLang="ko-KR" sz="2400" b="1">
                <a:solidFill>
                  <a:srgbClr val="571F10"/>
                </a:solidFill>
                <a:latin typeface="맑은 고딕" charset="0"/>
                <a:ea typeface="맑은 고딕" charset="0"/>
                <a:cs typeface="+mj-cs"/>
              </a:rPr>
              <a:t>– </a:t>
            </a:r>
            <a:r>
              <a:rPr lang="ko-KR" altLang="en-US" sz="2400" b="1">
                <a:solidFill>
                  <a:srgbClr val="571F10"/>
                </a:solidFill>
                <a:latin typeface="맑은 고딕" charset="0"/>
                <a:ea typeface="맑은 고딕" charset="0"/>
                <a:cs typeface="+mj-cs"/>
              </a:rPr>
              <a:t>독서 장애요인</a:t>
            </a:r>
          </a:p>
        </p:txBody>
      </p:sp>
      <p:cxnSp>
        <p:nvCxnSpPr>
          <p:cNvPr id="7" name="Rect 0"/>
          <p:cNvCxnSpPr>
            <a:cxnSpLocks/>
          </p:cNvCxnSpPr>
          <p:nvPr/>
        </p:nvCxnSpPr>
        <p:spPr>
          <a:xfrm>
            <a:off x="543560" y="623570"/>
            <a:ext cx="4605020" cy="0"/>
          </a:xfrm>
          <a:prstGeom prst="line">
            <a:avLst/>
          </a:prstGeom>
          <a:ln w="19050" cap="flat" cmpd="sng">
            <a:solidFill>
              <a:srgbClr val="562C1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/>
          </p:cNvSpPr>
          <p:nvPr/>
        </p:nvSpPr>
        <p:spPr>
          <a:xfrm>
            <a:off x="0" y="6780530"/>
            <a:ext cx="12205335" cy="130175"/>
          </a:xfrm>
          <a:prstGeom prst="rect">
            <a:avLst/>
          </a:prstGeom>
          <a:solidFill>
            <a:srgbClr val="562C1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spcBef>
                <a:spcPts val="171"/>
              </a:spcBef>
              <a:buFontTx/>
              <a:buNone/>
              <a:tabLst>
                <a:tab pos="60960" algn="l"/>
                <a:tab pos="97155" algn="l"/>
              </a:tabLst>
            </a:pPr>
            <a:endParaRPr lang="ko-KR" altLang="en-US" sz="2385" b="1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49" name="그룹 56"/>
          <p:cNvGrpSpPr>
            <a:grpSpLocks/>
          </p:cNvGrpSpPr>
          <p:nvPr/>
        </p:nvGrpSpPr>
        <p:grpSpPr>
          <a:xfrm>
            <a:off x="1799590" y="1572260"/>
            <a:ext cx="2677795" cy="4096385"/>
            <a:chOff x="1799590" y="1572260"/>
            <a:chExt cx="2677795" cy="4096385"/>
          </a:xfrm>
        </p:grpSpPr>
        <p:sp>
          <p:nvSpPr>
            <p:cNvPr id="30" name="도형 41"/>
            <p:cNvSpPr>
              <a:spLocks/>
            </p:cNvSpPr>
            <p:nvPr/>
          </p:nvSpPr>
          <p:spPr>
            <a:xfrm>
              <a:off x="1891665" y="1572260"/>
              <a:ext cx="2480945" cy="3602990"/>
            </a:xfrm>
            <a:prstGeom prst="rect">
              <a:avLst/>
            </a:prstGeom>
            <a:solidFill>
              <a:srgbClr val="F0EFE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t">
              <a:noAutofit/>
            </a:bodyPr>
            <a:lstStyle/>
            <a:p>
              <a:pPr marL="0" indent="0" algn="ctr" hangingPunct="1"/>
              <a:endParaRPr lang="ko-KR" altLang="en-US" sz="2800">
                <a:solidFill>
                  <a:schemeClr val="accent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도형 42"/>
            <p:cNvSpPr>
              <a:spLocks/>
            </p:cNvSpPr>
            <p:nvPr/>
          </p:nvSpPr>
          <p:spPr>
            <a:xfrm>
              <a:off x="1894205" y="3032125"/>
              <a:ext cx="2487295" cy="2636520"/>
            </a:xfrm>
            <a:prstGeom prst="rect">
              <a:avLst/>
            </a:prstGeom>
            <a:solidFill>
              <a:srgbClr val="562C1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hangingPunct="1"/>
              <a:endParaRPr lang="ko-KR" altLang="en-US" sz="2000">
                <a:solidFill>
                  <a:srgbClr val="571F1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텍스트 상자 43"/>
            <p:cNvSpPr txBox="1">
              <a:spLocks/>
            </p:cNvSpPr>
            <p:nvPr/>
          </p:nvSpPr>
          <p:spPr>
            <a:xfrm>
              <a:off x="1799590" y="2101215"/>
              <a:ext cx="2082165" cy="1200785"/>
            </a:xfrm>
            <a:prstGeom prst="rect">
              <a:avLst/>
            </a:prstGeom>
            <a:noFill/>
            <a:ln w="0" cap="flat" cmpd="sng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7200" b="1" dirty="0">
                  <a:solidFill>
                    <a:srgbClr val="562C12"/>
                  </a:solidFill>
                  <a:latin typeface="맑은 고딕" charset="0"/>
                  <a:ea typeface="맑은 고딕" charset="0"/>
                </a:rPr>
                <a:t>27%</a:t>
              </a:r>
              <a:endParaRPr lang="ko-KR" altLang="en-US" sz="7200" b="1" dirty="0">
                <a:solidFill>
                  <a:srgbClr val="562C12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텍스트 상자 44"/>
            <p:cNvSpPr txBox="1">
              <a:spLocks/>
            </p:cNvSpPr>
            <p:nvPr/>
          </p:nvSpPr>
          <p:spPr>
            <a:xfrm flipV="1">
              <a:off x="2229485" y="2767330"/>
              <a:ext cx="2247900" cy="1200785"/>
            </a:xfrm>
            <a:prstGeom prst="rect">
              <a:avLst/>
            </a:prstGeom>
            <a:noFill/>
            <a:ln w="0" cap="flat" cmpd="sng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7200" b="1" dirty="0">
                  <a:solidFill>
                    <a:srgbClr val="F0EFED"/>
                  </a:solidFill>
                  <a:latin typeface="맑은 고딕" charset="0"/>
                  <a:ea typeface="맑은 고딕" charset="0"/>
                </a:rPr>
                <a:t>21%</a:t>
              </a:r>
              <a:endParaRPr lang="ko-KR" altLang="en-US" sz="2000" dirty="0">
                <a:solidFill>
                  <a:srgbClr val="F0EFED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텍스트 상자 45"/>
            <p:cNvSpPr txBox="1">
              <a:spLocks/>
            </p:cNvSpPr>
            <p:nvPr/>
          </p:nvSpPr>
          <p:spPr>
            <a:xfrm>
              <a:off x="1887855" y="4191635"/>
              <a:ext cx="2430780" cy="862330"/>
            </a:xfrm>
            <a:prstGeom prst="rect">
              <a:avLst/>
            </a:prstGeom>
            <a:noFill/>
            <a:ln w="0" cap="flat" cmpd="sng">
              <a:noFill/>
              <a:prstDash/>
            </a:ln>
          </p:spPr>
          <p:txBody>
            <a:bodyPr vert="horz" wrap="non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800" b="1">
                  <a:solidFill>
                    <a:srgbClr val="F6F1DF"/>
                  </a:solidFill>
                  <a:latin typeface="맑은 고딕" charset="0"/>
                  <a:ea typeface="맑은 고딕" charset="0"/>
                </a:rPr>
                <a:t>시간부</a:t>
              </a:r>
              <a:r>
                <a:rPr lang="ko-KR" sz="1800" b="1">
                  <a:solidFill>
                    <a:srgbClr val="F6F1DF"/>
                  </a:solidFill>
                  <a:latin typeface="맑은 고딕" charset="0"/>
                  <a:ea typeface="맑은 고딕" charset="0"/>
                </a:rPr>
                <a:t>족</a:t>
              </a:r>
              <a:endParaRPr lang="ko-KR" altLang="en-US" sz="1800" b="1">
                <a:solidFill>
                  <a:srgbClr val="F6F1DF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800" b="1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400" b="1">
                  <a:solidFill>
                    <a:srgbClr val="F0EFED"/>
                  </a:solidFill>
                  <a:latin typeface="맑은 고딕" charset="0"/>
                  <a:ea typeface="맑은 고딕" charset="0"/>
                </a:rPr>
                <a:t>성인은 일, 학생은 교과 공부</a:t>
              </a:r>
              <a:endParaRPr lang="ko-KR" altLang="en-US" sz="1400" b="1">
                <a:solidFill>
                  <a:srgbClr val="F0EFED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0" name="그룹 57"/>
          <p:cNvGrpSpPr>
            <a:grpSpLocks/>
          </p:cNvGrpSpPr>
          <p:nvPr/>
        </p:nvGrpSpPr>
        <p:grpSpPr>
          <a:xfrm>
            <a:off x="5054600" y="1571625"/>
            <a:ext cx="2693035" cy="4072890"/>
            <a:chOff x="5054600" y="1571625"/>
            <a:chExt cx="2693035" cy="4072890"/>
          </a:xfrm>
        </p:grpSpPr>
        <p:sp>
          <p:nvSpPr>
            <p:cNvPr id="37" name="도형 46"/>
            <p:cNvSpPr>
              <a:spLocks/>
            </p:cNvSpPr>
            <p:nvPr/>
          </p:nvSpPr>
          <p:spPr>
            <a:xfrm>
              <a:off x="5179060" y="1571625"/>
              <a:ext cx="2480945" cy="3594735"/>
            </a:xfrm>
            <a:prstGeom prst="rect">
              <a:avLst/>
            </a:prstGeom>
            <a:solidFill>
              <a:srgbClr val="F0EFE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t">
              <a:noAutofit/>
            </a:bodyPr>
            <a:lstStyle/>
            <a:p>
              <a:pPr marL="0" indent="0" algn="ctr" hangingPunct="1"/>
              <a:endParaRPr lang="ko-KR" altLang="en-US" sz="2800">
                <a:solidFill>
                  <a:schemeClr val="accent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도형 47"/>
            <p:cNvSpPr>
              <a:spLocks/>
            </p:cNvSpPr>
            <p:nvPr/>
          </p:nvSpPr>
          <p:spPr>
            <a:xfrm>
              <a:off x="5148580" y="3421380"/>
              <a:ext cx="2487295" cy="2223135"/>
            </a:xfrm>
            <a:prstGeom prst="rect">
              <a:avLst/>
            </a:prstGeom>
            <a:solidFill>
              <a:srgbClr val="562C1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hangingPunct="1"/>
              <a:endParaRPr lang="ko-KR" altLang="en-US" sz="200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텍스트 상자 48"/>
            <p:cNvSpPr txBox="1">
              <a:spLocks/>
            </p:cNvSpPr>
            <p:nvPr/>
          </p:nvSpPr>
          <p:spPr>
            <a:xfrm>
              <a:off x="5054600" y="2498090"/>
              <a:ext cx="2105660" cy="1200785"/>
            </a:xfrm>
            <a:prstGeom prst="rect">
              <a:avLst/>
            </a:prstGeom>
            <a:noFill/>
            <a:ln w="0" cap="flat" cmpd="sng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7200" b="1">
                  <a:solidFill>
                    <a:srgbClr val="562C12"/>
                  </a:solidFill>
                  <a:latin typeface="맑은 고딕" charset="0"/>
                  <a:ea typeface="맑은 고딕" charset="0"/>
                </a:rPr>
                <a:t>26%</a:t>
              </a:r>
              <a:endParaRPr lang="ko-KR" altLang="en-US" sz="7200" b="1">
                <a:solidFill>
                  <a:srgbClr val="562C12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텍스트 상자 49"/>
            <p:cNvSpPr txBox="1">
              <a:spLocks/>
            </p:cNvSpPr>
            <p:nvPr/>
          </p:nvSpPr>
          <p:spPr>
            <a:xfrm flipV="1">
              <a:off x="5706745" y="3163570"/>
              <a:ext cx="2040890" cy="1200785"/>
            </a:xfrm>
            <a:prstGeom prst="rect">
              <a:avLst/>
            </a:prstGeom>
            <a:noFill/>
            <a:ln w="0" cap="flat" cmpd="sng">
              <a:noFill/>
              <a:prstDash/>
            </a:ln>
          </p:spPr>
          <p:txBody>
            <a:bodyPr vert="horz" wrap="non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7200" b="1">
                  <a:solidFill>
                    <a:srgbClr val="F0EFED"/>
                  </a:solidFill>
                  <a:latin typeface="맑은 고딕" charset="0"/>
                  <a:ea typeface="맑은 고딕" charset="0"/>
                </a:rPr>
                <a:t>24%</a:t>
              </a:r>
              <a:endParaRPr lang="ko-KR" altLang="en-US" sz="2000">
                <a:solidFill>
                  <a:srgbClr val="F0EFED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텍스트 상자 50"/>
            <p:cNvSpPr txBox="1">
              <a:spLocks/>
            </p:cNvSpPr>
            <p:nvPr/>
          </p:nvSpPr>
          <p:spPr>
            <a:xfrm>
              <a:off x="5166360" y="4382770"/>
              <a:ext cx="2470150" cy="1077595"/>
            </a:xfrm>
            <a:prstGeom prst="rect">
              <a:avLst/>
            </a:prstGeom>
            <a:noFill/>
            <a:ln w="0" cap="flat" cmpd="sng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800" b="1">
                  <a:solidFill>
                    <a:srgbClr val="F6F1DF"/>
                  </a:solidFill>
                  <a:latin typeface="맑은 고딕" charset="0"/>
                  <a:ea typeface="맑은 고딕" charset="0"/>
                </a:rPr>
                <a:t>타매체 이용</a:t>
              </a:r>
              <a:endParaRPr lang="ko-KR" altLang="en-US" sz="1800" b="1">
                <a:solidFill>
                  <a:srgbClr val="F6F1DF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800" b="1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400" b="1">
                  <a:solidFill>
                    <a:srgbClr val="F0EFED"/>
                  </a:solidFill>
                  <a:latin typeface="맑은 고딕" charset="0"/>
                  <a:ea typeface="맑은 고딕" charset="0"/>
                </a:rPr>
                <a:t>스마트폰, 텔레비전, 인터넷, 게임 등을 이용해서</a:t>
              </a:r>
              <a:endParaRPr lang="ko-KR" altLang="en-US" sz="1400" b="1">
                <a:solidFill>
                  <a:srgbClr val="F0EFED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1" name="그룹 76"/>
          <p:cNvGrpSpPr>
            <a:grpSpLocks/>
          </p:cNvGrpSpPr>
          <p:nvPr/>
        </p:nvGrpSpPr>
        <p:grpSpPr>
          <a:xfrm>
            <a:off x="8332470" y="1571625"/>
            <a:ext cx="2685415" cy="4081145"/>
            <a:chOff x="8332470" y="1571625"/>
            <a:chExt cx="2685415" cy="4081145"/>
          </a:xfrm>
        </p:grpSpPr>
        <p:sp>
          <p:nvSpPr>
            <p:cNvPr id="44" name="도형 51"/>
            <p:cNvSpPr>
              <a:spLocks/>
            </p:cNvSpPr>
            <p:nvPr/>
          </p:nvSpPr>
          <p:spPr>
            <a:xfrm>
              <a:off x="8448675" y="1571625"/>
              <a:ext cx="2480945" cy="4071620"/>
            </a:xfrm>
            <a:prstGeom prst="rect">
              <a:avLst/>
            </a:prstGeom>
            <a:solidFill>
              <a:srgbClr val="F0EFE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t">
              <a:noAutofit/>
            </a:bodyPr>
            <a:lstStyle/>
            <a:p>
              <a:pPr marL="0" indent="0" algn="ctr" hangingPunct="1"/>
              <a:endParaRPr lang="ko-KR" altLang="en-US" sz="2800">
                <a:solidFill>
                  <a:schemeClr val="accent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52"/>
            <p:cNvSpPr>
              <a:spLocks/>
            </p:cNvSpPr>
            <p:nvPr/>
          </p:nvSpPr>
          <p:spPr>
            <a:xfrm>
              <a:off x="8434705" y="3898265"/>
              <a:ext cx="2487295" cy="1754505"/>
            </a:xfrm>
            <a:prstGeom prst="rect">
              <a:avLst/>
            </a:prstGeom>
            <a:solidFill>
              <a:srgbClr val="562C1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hangingPunct="1"/>
              <a:endParaRPr lang="ko-KR" altLang="en-US" sz="2000">
                <a:latin typeface="맑은 고딕" charset="0"/>
                <a:ea typeface="맑은 고딕" charset="0"/>
              </a:endParaRPr>
            </a:p>
          </p:txBody>
        </p:sp>
        <p:sp>
          <p:nvSpPr>
            <p:cNvPr id="46" name="텍스트 상자 53"/>
            <p:cNvSpPr txBox="1">
              <a:spLocks/>
            </p:cNvSpPr>
            <p:nvPr/>
          </p:nvSpPr>
          <p:spPr>
            <a:xfrm>
              <a:off x="8332470" y="2974975"/>
              <a:ext cx="2105660" cy="1200785"/>
            </a:xfrm>
            <a:prstGeom prst="rect">
              <a:avLst/>
            </a:prstGeom>
            <a:noFill/>
            <a:ln w="0" cap="flat" cmpd="sng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7200" b="1">
                  <a:solidFill>
                    <a:srgbClr val="562C12"/>
                  </a:solidFill>
                  <a:latin typeface="맑은 고딕" charset="0"/>
                  <a:ea typeface="맑은 고딕" charset="0"/>
                </a:rPr>
                <a:t>10%</a:t>
              </a:r>
              <a:endParaRPr lang="ko-KR" altLang="en-US" sz="7200" b="1">
                <a:solidFill>
                  <a:srgbClr val="562C12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텍스트 상자 54"/>
            <p:cNvSpPr txBox="1">
              <a:spLocks/>
            </p:cNvSpPr>
            <p:nvPr/>
          </p:nvSpPr>
          <p:spPr>
            <a:xfrm flipV="1">
              <a:off x="8976995" y="3640455"/>
              <a:ext cx="2040890" cy="1200785"/>
            </a:xfrm>
            <a:prstGeom prst="rect">
              <a:avLst/>
            </a:prstGeom>
            <a:noFill/>
            <a:ln w="0" cap="flat" cmpd="sng">
              <a:noFill/>
              <a:prstDash/>
            </a:ln>
          </p:spPr>
          <p:txBody>
            <a:bodyPr vert="horz" wrap="non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7200" b="1">
                  <a:solidFill>
                    <a:srgbClr val="F0EFED"/>
                  </a:solidFill>
                  <a:latin typeface="맑은 고딕" charset="0"/>
                  <a:ea typeface="맑은 고딕" charset="0"/>
                </a:rPr>
                <a:t>16%</a:t>
              </a:r>
              <a:endParaRPr lang="ko-KR" altLang="en-US" sz="2000">
                <a:solidFill>
                  <a:srgbClr val="F0EFED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55"/>
            <p:cNvSpPr txBox="1">
              <a:spLocks/>
            </p:cNvSpPr>
            <p:nvPr/>
          </p:nvSpPr>
          <p:spPr>
            <a:xfrm>
              <a:off x="8460740" y="4811395"/>
              <a:ext cx="2470150" cy="831850"/>
            </a:xfrm>
            <a:prstGeom prst="rect">
              <a:avLst/>
            </a:prstGeom>
            <a:noFill/>
            <a:ln w="0" cap="flat" cmpd="sng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>
                <a:lnSpc>
                  <a:spcPct val="150000"/>
                </a:lnSpc>
                <a:buFontTx/>
                <a:buNone/>
              </a:pPr>
              <a:r>
                <a:rPr lang="ko-KR" sz="1800" b="1">
                  <a:solidFill>
                    <a:srgbClr val="F6F1DF"/>
                  </a:solidFill>
                  <a:latin typeface="맑은 고딕" charset="0"/>
                  <a:ea typeface="맑은 고딕" charset="0"/>
                </a:rPr>
                <a:t>독서 습관 부족</a:t>
              </a:r>
              <a:endParaRPr lang="ko-KR" altLang="en-US" sz="1800" b="1">
                <a:solidFill>
                  <a:srgbClr val="F6F1DF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lnSpc>
                  <a:spcPct val="150000"/>
                </a:lnSpc>
                <a:buFontTx/>
                <a:buNone/>
              </a:pPr>
              <a:r>
                <a:rPr lang="ko-KR" sz="1400" b="1">
                  <a:solidFill>
                    <a:srgbClr val="F0EFED"/>
                  </a:solidFill>
                  <a:latin typeface="맑은 고딕" charset="0"/>
                  <a:ea typeface="맑은 고딕" charset="0"/>
                </a:rPr>
                <a:t>책 읽는 습관이 들지 않아서</a:t>
              </a:r>
              <a:endParaRPr lang="ko-KR" altLang="en-US" sz="1100" b="1">
                <a:solidFill>
                  <a:srgbClr val="F0EFED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3" name="텍스트 상자 78"/>
          <p:cNvSpPr txBox="1">
            <a:spLocks/>
          </p:cNvSpPr>
          <p:nvPr/>
        </p:nvSpPr>
        <p:spPr>
          <a:xfrm>
            <a:off x="2603500" y="6564630"/>
            <a:ext cx="9589135" cy="216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800">
                <a:latin typeface="맑은 고딕" charset="0"/>
                <a:ea typeface="맑은 고딕" charset="0"/>
              </a:rPr>
              <a:t>*</a:t>
            </a:r>
            <a:r>
              <a:rPr sz="800">
                <a:latin typeface="맑은 고딕" charset="0"/>
                <a:ea typeface="맑은 고딕" charset="0"/>
              </a:rPr>
              <a:t>자료출</a:t>
            </a:r>
            <a:r>
              <a:rPr lang="ko-KR" sz="800">
                <a:latin typeface="맑은 고딕" charset="0"/>
                <a:ea typeface="맑은 고딕" charset="0"/>
              </a:rPr>
              <a:t>처: 문화체육관광부, “2021년 국민 독서실태 조사 결과”, 2022.01.14(성인 6,000명, 초등학생(4학년 이상) ~ 고등학생 3,320명. 2021.09.01 ~ 11.12 대면 면접조사(성인)와 학교방문 자기기입식 조사(학생)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0" y="6780530"/>
            <a:ext cx="12204700" cy="129540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2A788-6D45-784B-F01F-39A377A2D56C}"/>
              </a:ext>
            </a:extLst>
          </p:cNvPr>
          <p:cNvSpPr txBox="1"/>
          <p:nvPr/>
        </p:nvSpPr>
        <p:spPr>
          <a:xfrm>
            <a:off x="6416619" y="4613521"/>
            <a:ext cx="4373301" cy="117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latinLnBrk="1">
              <a:lnSpc>
                <a:spcPct val="160000"/>
              </a:lnSpc>
              <a:buFont typeface="Wingdings" panose="05000000000000000000" pitchFamily="2" charset="2"/>
              <a:buChar char=""/>
            </a:pPr>
            <a:r>
              <a:rPr lang="ko-KR" altLang="ko-KR" b="1" dirty="0" err="1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구몬학습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'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스마트 이야기독서 플러스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’</a:t>
            </a:r>
            <a:endParaRPr lang="en-US" altLang="ko-KR" b="1" dirty="0">
              <a:solidFill>
                <a:srgbClr val="000000"/>
              </a:solidFill>
              <a:latin typeface="+mn-ea"/>
              <a:cs typeface="굴림" panose="020B0600000101010101" pitchFamily="50" charset="-127"/>
            </a:endParaRPr>
          </a:p>
          <a:p>
            <a:pPr lvl="0" algn="l" latinLnBrk="1">
              <a:lnSpc>
                <a:spcPct val="160000"/>
              </a:lnSpc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태블릿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 PC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를 기반으로 메인 도서와 디지털 도서를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읽으며 독서 경험을 제공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5A81E-8E54-8F95-6CC7-05EE0A070722}"/>
              </a:ext>
            </a:extLst>
          </p:cNvPr>
          <p:cNvSpPr txBox="1"/>
          <p:nvPr/>
        </p:nvSpPr>
        <p:spPr>
          <a:xfrm>
            <a:off x="1204737" y="4627799"/>
            <a:ext cx="4327383" cy="1177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latinLnBrk="1">
              <a:lnSpc>
                <a:spcPct val="160000"/>
              </a:lnSpc>
              <a:buFont typeface="Wingdings" panose="05000000000000000000" pitchFamily="2" charset="2"/>
              <a:buChar char=""/>
            </a:pPr>
            <a:r>
              <a:rPr lang="ko-KR" altLang="ko-KR" b="1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대교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'</a:t>
            </a:r>
            <a:r>
              <a:rPr lang="ko-KR" altLang="ko-KR" b="1" dirty="0" err="1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솔루니</a:t>
            </a:r>
            <a:r>
              <a:rPr lang="ko-KR" altLang="ko-KR" b="1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 독해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지수 </a:t>
            </a:r>
            <a:r>
              <a:rPr lang="en-US" altLang="ko-KR" b="1" dirty="0" err="1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KReaD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’</a:t>
            </a:r>
          </a:p>
          <a:p>
            <a:pPr lvl="0">
              <a:lnSpc>
                <a:spcPct val="160000"/>
              </a:lnSpc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글의 난이도와  읽기 능력 수준을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 AI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를 통해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</a:p>
          <a:p>
            <a:pPr lvl="0">
              <a:lnSpc>
                <a:spcPct val="160000"/>
              </a:lnSpc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객관적 수치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+mn-ea"/>
                <a:cs typeface="굴림" panose="020B0600000101010101" pitchFamily="50" charset="-127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 적용한 서비스</a:t>
            </a:r>
            <a:endParaRPr lang="ko-KR" altLang="ko-KR" sz="1400" dirty="0">
              <a:solidFill>
                <a:srgbClr val="000000"/>
              </a:solidFill>
              <a:effectLst/>
              <a:latin typeface="+mn-ea"/>
              <a:cs typeface="굴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357108-BC89-DAF3-8277-C87ECACBE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96"/>
          <a:stretch/>
        </p:blipFill>
        <p:spPr>
          <a:xfrm>
            <a:off x="3424385" y="1056547"/>
            <a:ext cx="2303362" cy="33709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101EF4-4756-EA68-4CCA-AC7157C24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29" t="35274" r="24412" b="6160"/>
          <a:stretch/>
        </p:blipFill>
        <p:spPr>
          <a:xfrm>
            <a:off x="6987141" y="1062027"/>
            <a:ext cx="3232255" cy="35437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8EE393-89DE-9A34-9263-DDB98889D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866"/>
          <a:stretch/>
        </p:blipFill>
        <p:spPr>
          <a:xfrm>
            <a:off x="978359" y="1165978"/>
            <a:ext cx="2477274" cy="33128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B2FEC8-70E7-49AF-1CAC-6F709FCCFE1D}"/>
              </a:ext>
            </a:extLst>
          </p:cNvPr>
          <p:cNvSpPr txBox="1"/>
          <p:nvPr/>
        </p:nvSpPr>
        <p:spPr>
          <a:xfrm>
            <a:off x="778515" y="6174586"/>
            <a:ext cx="104076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학생이라는</a:t>
            </a:r>
            <a:r>
              <a:rPr lang="ko-KR" altLang="ko-KR" sz="2400" b="1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2400" b="1" dirty="0">
                <a:solidFill>
                  <a:srgbClr val="C00000"/>
                </a:solidFill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제한된 타겟층</a:t>
            </a:r>
            <a:r>
              <a:rPr lang="ko-KR" altLang="ko-KR" sz="2400" b="1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을 가지며</a:t>
            </a:r>
            <a:r>
              <a:rPr lang="en-US" altLang="ko-KR" sz="2400" b="1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서비스가 </a:t>
            </a:r>
            <a:r>
              <a:rPr lang="ko-KR" altLang="en-US" sz="2400" b="1" dirty="0">
                <a:solidFill>
                  <a:srgbClr val="C00000"/>
                </a:solidFill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제공하는</a:t>
            </a:r>
            <a:r>
              <a:rPr lang="ko-KR" altLang="ko-KR" sz="2400" b="1" dirty="0">
                <a:solidFill>
                  <a:srgbClr val="C00000"/>
                </a:solidFill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 글만</a:t>
            </a:r>
            <a:r>
              <a:rPr lang="ko-KR" altLang="ko-KR" sz="2400" b="1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 읽을 수 </a:t>
            </a:r>
            <a:r>
              <a:rPr lang="ko-KR" altLang="en-US" sz="2400" b="1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있다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CEE17AB-0FFA-F10F-FDC9-B12EBE0695A8}"/>
              </a:ext>
            </a:extLst>
          </p:cNvPr>
          <p:cNvSpPr txBox="1">
            <a:spLocks/>
          </p:cNvSpPr>
          <p:nvPr/>
        </p:nvSpPr>
        <p:spPr>
          <a:xfrm>
            <a:off x="314960" y="55380"/>
            <a:ext cx="8543925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1. </a:t>
            </a:r>
            <a:r>
              <a:rPr lang="ko-KR" altLang="en-US" sz="2400" b="1" dirty="0">
                <a:solidFill>
                  <a:srgbClr val="571F10"/>
                </a:solidFill>
                <a:latin typeface="+mj-ea"/>
              </a:rPr>
              <a:t>프로젝트 개요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 </a:t>
            </a:r>
            <a:r>
              <a:rPr lang="ko-KR" altLang="en-US" sz="2400" b="1" dirty="0">
                <a:solidFill>
                  <a:srgbClr val="571F10"/>
                </a:solidFill>
                <a:latin typeface="+mj-ea"/>
              </a:rPr>
              <a:t>기존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 </a:t>
            </a:r>
            <a:r>
              <a:rPr lang="ko-KR" altLang="en-US" sz="2400" b="1" dirty="0">
                <a:solidFill>
                  <a:srgbClr val="571F10"/>
                </a:solidFill>
                <a:latin typeface="+mj-ea"/>
              </a:rPr>
              <a:t>서비스와의 </a:t>
            </a:r>
            <a:r>
              <a:rPr lang="ko-KR" altLang="en-US" sz="2400" b="1" dirty="0" err="1">
                <a:solidFill>
                  <a:srgbClr val="571F10"/>
                </a:solidFill>
                <a:latin typeface="+mj-ea"/>
              </a:rPr>
              <a:t>차별점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71F10"/>
              </a:solidFill>
              <a:latin typeface="+mj-ea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FD2F876-F359-65BB-7B7D-7C2395F06262}"/>
              </a:ext>
            </a:extLst>
          </p:cNvPr>
          <p:cNvCxnSpPr>
            <a:cxnSpLocks/>
          </p:cNvCxnSpPr>
          <p:nvPr/>
        </p:nvCxnSpPr>
        <p:spPr>
          <a:xfrm>
            <a:off x="543560" y="623570"/>
            <a:ext cx="5873059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94">
            <a:extLst>
              <a:ext uri="{FF2B5EF4-FFF2-40B4-BE49-F238E27FC236}">
                <a16:creationId xmlns:a16="http://schemas.microsoft.com/office/drawing/2014/main" id="{27A12E97-EAFE-56D2-57CE-4CD87F3C7A6B}"/>
              </a:ext>
            </a:extLst>
          </p:cNvPr>
          <p:cNvSpPr>
            <a:spLocks/>
          </p:cNvSpPr>
          <p:nvPr/>
        </p:nvSpPr>
        <p:spPr>
          <a:xfrm>
            <a:off x="909531" y="971019"/>
            <a:ext cx="4879176" cy="4967378"/>
          </a:xfrm>
          <a:prstGeom prst="rect">
            <a:avLst/>
          </a:prstGeom>
          <a:noFill/>
          <a:ln w="76200" cap="flat" cmpd="sng">
            <a:solidFill>
              <a:srgbClr val="562C1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2000" u="sng">
              <a:latin typeface="맑은 고딕" charset="0"/>
              <a:ea typeface="맑은 고딕" charset="0"/>
            </a:endParaRPr>
          </a:p>
        </p:txBody>
      </p:sp>
      <p:sp>
        <p:nvSpPr>
          <p:cNvPr id="15" name="도형 94">
            <a:extLst>
              <a:ext uri="{FF2B5EF4-FFF2-40B4-BE49-F238E27FC236}">
                <a16:creationId xmlns:a16="http://schemas.microsoft.com/office/drawing/2014/main" id="{5091FE47-A083-8DD2-61B6-3A1C52BCCDDD}"/>
              </a:ext>
            </a:extLst>
          </p:cNvPr>
          <p:cNvSpPr>
            <a:spLocks/>
          </p:cNvSpPr>
          <p:nvPr/>
        </p:nvSpPr>
        <p:spPr>
          <a:xfrm>
            <a:off x="6153265" y="971019"/>
            <a:ext cx="4879176" cy="4967378"/>
          </a:xfrm>
          <a:prstGeom prst="rect">
            <a:avLst/>
          </a:prstGeom>
          <a:noFill/>
          <a:ln w="76200" cap="flat" cmpd="sng">
            <a:solidFill>
              <a:srgbClr val="562C12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2000" u="sng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7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4735" y="25374"/>
            <a:ext cx="8543925" cy="71278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프로젝트 팀 구성 및 역할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13F13F-AE72-E20F-CBC0-367A86A96FA1}"/>
              </a:ext>
            </a:extLst>
          </p:cNvPr>
          <p:cNvCxnSpPr>
            <a:cxnSpLocks/>
          </p:cNvCxnSpPr>
          <p:nvPr/>
        </p:nvCxnSpPr>
        <p:spPr>
          <a:xfrm>
            <a:off x="543354" y="623858"/>
            <a:ext cx="3543224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2" y="6780345"/>
            <a:ext cx="12204700" cy="129447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2F6F2A7-C978-F8BE-6905-6DD6A040F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189590"/>
              </p:ext>
            </p:extLst>
          </p:nvPr>
        </p:nvGraphicFramePr>
        <p:xfrm>
          <a:off x="906731" y="1372655"/>
          <a:ext cx="10391242" cy="428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8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8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3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128873" marR="128873" marT="64437" marB="64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62C1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3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marL="128873" marR="128873" marT="64437" marB="64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62C1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3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담당업무</a:t>
                      </a:r>
                    </a:p>
                  </a:txBody>
                  <a:tcPr marL="128873" marR="128873" marT="64437" marB="64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62C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현치운</a:t>
                      </a:r>
                      <a:endParaRPr lang="ko-KR" altLang="en-US" sz="23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8873" marR="128873" marT="64437" marB="64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조장</a:t>
                      </a:r>
                      <a:endParaRPr sz="23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cs typeface="KoPubWorld바탕체 Bold" panose="00000800000000000000" pitchFamily="2" charset="-127"/>
                        <a:sym typeface="Poppins"/>
                      </a:endParaRPr>
                    </a:p>
                  </a:txBody>
                  <a:tcPr marL="156640" marR="156640" marT="156640" marB="15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프로젝트 일정 관리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, Retrieval </a:t>
                      </a:r>
                      <a:r>
                        <a:rPr lang="ko-KR" altLang="en-US" sz="23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챗봇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 모델 설계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, Donut 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모델 학습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, t5 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요약 모델 학습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, Flask 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연동</a:t>
                      </a:r>
                    </a:p>
                  </a:txBody>
                  <a:tcPr marL="156640" marR="156640" marT="156640" marB="15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염희원</a:t>
                      </a:r>
                      <a:endParaRPr lang="ko-KR" altLang="en-US" sz="23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8873" marR="128873" marT="64437" marB="64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조원</a:t>
                      </a:r>
                      <a:endParaRPr sz="23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cs typeface="KoPubWorld바탕체 Bold" panose="00000800000000000000" pitchFamily="2" charset="-127"/>
                        <a:sym typeface="Poppins"/>
                      </a:endParaRPr>
                    </a:p>
                  </a:txBody>
                  <a:tcPr marL="156640" marR="156640" marT="156640" marB="15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어휘 데이터 수집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, Retrieval </a:t>
                      </a:r>
                      <a:r>
                        <a:rPr lang="ko-KR" altLang="en-US" sz="23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챗봇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 모델 설계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3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KoBart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 요약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 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모델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 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학습 </a:t>
                      </a:r>
                      <a:endParaRPr sz="23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cs typeface="KoPubWorld바탕체 Bold" panose="00000800000000000000" pitchFamily="2" charset="-127"/>
                        <a:sym typeface="Poppins"/>
                      </a:endParaRPr>
                    </a:p>
                  </a:txBody>
                  <a:tcPr marL="156640" marR="156640" marT="156640" marB="15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8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이장훈</a:t>
                      </a:r>
                      <a:endParaRPr lang="ko-KR" altLang="en-US" sz="23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8873" marR="128873" marT="64437" marB="64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조원</a:t>
                      </a:r>
                      <a:endParaRPr sz="23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cs typeface="KoPubWorld바탕체 Bold" panose="00000800000000000000" pitchFamily="2" charset="-127"/>
                        <a:sym typeface="Poppins"/>
                      </a:endParaRPr>
                    </a:p>
                  </a:txBody>
                  <a:tcPr marL="156640" marR="156640" marT="156640" marB="15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summary 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모델 비교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, OCR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 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API 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후처리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Rule-based </a:t>
                      </a:r>
                      <a:r>
                        <a:rPr lang="ko-KR" altLang="en-US" sz="23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챗봇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 제작</a:t>
                      </a:r>
                    </a:p>
                  </a:txBody>
                  <a:tcPr marL="156640" marR="156640" marT="156640" marB="15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홍영택</a:t>
                      </a:r>
                      <a:endParaRPr lang="ko-KR" altLang="en-US" sz="23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28873" marR="128873" marT="64437" marB="644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조원</a:t>
                      </a:r>
                      <a:endParaRPr sz="23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cs typeface="KoPubWorld바탕체 Bold" panose="00000800000000000000" pitchFamily="2" charset="-127"/>
                        <a:sym typeface="Poppins"/>
                      </a:endParaRPr>
                    </a:p>
                  </a:txBody>
                  <a:tcPr marL="156640" marR="156640" marT="156640" marB="15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회의록 정리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, Rule-based </a:t>
                      </a:r>
                      <a:r>
                        <a:rPr lang="ko-KR" altLang="en-US" sz="23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챗봇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 웹</a:t>
                      </a:r>
                      <a:r>
                        <a:rPr lang="en-US" altLang="ko-KR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 Flask </a:t>
                      </a:r>
                      <a:r>
                        <a:rPr lang="ko-KR" altLang="en-US" sz="23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  <a:cs typeface="KoPubWorld바탕체 Bold" panose="00000800000000000000" pitchFamily="2" charset="-127"/>
                          <a:sym typeface="Poppins"/>
                        </a:rPr>
                        <a:t>연동</a:t>
                      </a:r>
                      <a:endParaRPr sz="23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  <a:cs typeface="KoPubWorld바탕체 Bold" panose="00000800000000000000" pitchFamily="2" charset="-127"/>
                        <a:sym typeface="Poppins"/>
                      </a:endParaRPr>
                    </a:p>
                  </a:txBody>
                  <a:tcPr marL="156640" marR="156640" marT="156640" marB="15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97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4735" y="25374"/>
            <a:ext cx="8543925" cy="712784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2.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프로젝트 팀 구성 및 역할 </a:t>
            </a:r>
            <a:r>
              <a:rPr lang="en-US" altLang="ko-KR" sz="2400" b="1" dirty="0">
                <a:solidFill>
                  <a:srgbClr val="571F10"/>
                </a:solidFill>
                <a:latin typeface="+mj-ea"/>
              </a:rPr>
              <a:t>–</a:t>
            </a:r>
            <a:r>
              <a:rPr lang="en-US" altLang="ko-KR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 </a:t>
            </a: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62C12"/>
                </a:solidFill>
                <a:latin typeface="+mj-ea"/>
                <a:cs typeface="Arial" panose="020B0604020202020204" pitchFamily="34" charset="0"/>
              </a:rPr>
              <a:t>개발환경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13F13F-AE72-E20F-CBC0-367A86A96FA1}"/>
              </a:ext>
            </a:extLst>
          </p:cNvPr>
          <p:cNvCxnSpPr>
            <a:cxnSpLocks/>
          </p:cNvCxnSpPr>
          <p:nvPr/>
        </p:nvCxnSpPr>
        <p:spPr>
          <a:xfrm>
            <a:off x="543354" y="623858"/>
            <a:ext cx="5089802" cy="0"/>
          </a:xfrm>
          <a:prstGeom prst="line">
            <a:avLst/>
          </a:prstGeom>
          <a:ln w="19050">
            <a:solidFill>
              <a:srgbClr val="562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9DDB1-8FB9-DF6D-6C91-D4419A0F66F9}"/>
              </a:ext>
            </a:extLst>
          </p:cNvPr>
          <p:cNvSpPr/>
          <p:nvPr/>
        </p:nvSpPr>
        <p:spPr>
          <a:xfrm>
            <a:off x="2" y="6780345"/>
            <a:ext cx="12204700" cy="129447"/>
          </a:xfrm>
          <a:prstGeom prst="rect">
            <a:avLst/>
          </a:prstGeom>
          <a:solidFill>
            <a:srgbClr val="562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0" algn="l"/>
                <a:tab pos="97392" algn="l"/>
              </a:tabLst>
            </a:pPr>
            <a:endParaRPr lang="ko-KR" altLang="en-US" sz="2387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45">
            <a:extLst>
              <a:ext uri="{FF2B5EF4-FFF2-40B4-BE49-F238E27FC236}">
                <a16:creationId xmlns:a16="http://schemas.microsoft.com/office/drawing/2014/main" id="{681EFFFA-7E46-705A-A3A0-87DFF53D7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896886"/>
              </p:ext>
            </p:extLst>
          </p:nvPr>
        </p:nvGraphicFramePr>
        <p:xfrm>
          <a:off x="1471440" y="1981655"/>
          <a:ext cx="9249120" cy="3780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520">
                  <a:extLst>
                    <a:ext uri="{9D8B030D-6E8A-4147-A177-3AD203B41FA5}">
                      <a16:colId xmlns:a16="http://schemas.microsoft.com/office/drawing/2014/main" val="2934050938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117555955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670796116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663381480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1712934347"/>
                    </a:ext>
                  </a:extLst>
                </a:gridCol>
                <a:gridCol w="1541520">
                  <a:extLst>
                    <a:ext uri="{9D8B030D-6E8A-4147-A177-3AD203B41FA5}">
                      <a16:colId xmlns:a16="http://schemas.microsoft.com/office/drawing/2014/main" val="2408137464"/>
                    </a:ext>
                  </a:extLst>
                </a:gridCol>
              </a:tblGrid>
              <a:tr h="75931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CPU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RAM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GPU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OS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</a:rPr>
                        <a:t>용도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E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996191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</a:rPr>
                        <a:t>Alpaco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 </a:t>
                      </a:r>
                      <a:br>
                        <a:rPr lang="en-US" altLang="ko-KR" sz="1600" b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Server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Sliver 4210R CPU @ 2.40GHz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16G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RTX 3090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(24G)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Ubuntu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Inference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451215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</a:rPr>
                        <a:t>Colab  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Intel(R) Xeon(R) CPU @ 2.20GHz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12G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T4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(8G)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Ubuntu</a:t>
                      </a:r>
                      <a:endParaRPr lang="en-US" altLang="ko-KR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Inference</a:t>
                      </a: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733086"/>
                  </a:ext>
                </a:extLst>
              </a:tr>
              <a:tr h="982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</a:rPr>
                        <a:t>Local</a:t>
                      </a:r>
                      <a:endParaRPr lang="en-US" altLang="ko-KR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E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i5-1135G7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16G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600"/>
                        <a:t>Intel(R) Iris(R) Xe Graphics</a:t>
                      </a:r>
                      <a:r>
                        <a:rPr lang="en-US" altLang="ko-KR" sz="1600"/>
                        <a:t>(8G)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Window 11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 </a:t>
                      </a:r>
                      <a:r>
                        <a:rPr lang="ko-KR" altLang="en-US" sz="1600" dirty="0" err="1"/>
                        <a:t>전처리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Model Train</a:t>
                      </a:r>
                      <a:endParaRPr lang="ko-KR" altLang="en-US" sz="1600" dirty="0"/>
                    </a:p>
                  </a:txBody>
                  <a:tcPr marL="80285" marR="80285" marT="40142" marB="4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6116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FB9FE3C-2F79-4374-3885-457821A9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10" y="1126022"/>
            <a:ext cx="649290" cy="711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7869EF-741C-986A-57C6-94DD97044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79" y="1225425"/>
            <a:ext cx="824001" cy="513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87A89B-66CF-CEA7-84D9-E44A497128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2459"/>
          <a:stretch/>
        </p:blipFill>
        <p:spPr>
          <a:xfrm>
            <a:off x="3019265" y="1050259"/>
            <a:ext cx="489194" cy="7478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9755C6-9B65-0C66-3DEE-C7333ADFFC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685"/>
          <a:stretch/>
        </p:blipFill>
        <p:spPr>
          <a:xfrm>
            <a:off x="3573061" y="1152440"/>
            <a:ext cx="489194" cy="5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Pages>42</Pages>
  <Words>3663</Words>
  <Characters>0</Characters>
  <Application>Microsoft Office PowerPoint</Application>
  <DocSecurity>0</DocSecurity>
  <PresentationFormat>와이드스크린</PresentationFormat>
  <Lines>0</Lines>
  <Paragraphs>491</Paragraphs>
  <Slides>42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61" baseType="lpstr">
      <vt:lpstr>Apple SD Gothic Neo</vt:lpstr>
      <vt:lpstr>-apple-system</vt:lpstr>
      <vt:lpstr>G마켓 산스 TTF Medium</vt:lpstr>
      <vt:lpstr>KoPubWorld바탕체 Bold</vt:lpstr>
      <vt:lpstr>KoPubWorld바탕체 Medium</vt:lpstr>
      <vt:lpstr>Noto Sans KR</vt:lpstr>
      <vt:lpstr>NotoSansKR</vt:lpstr>
      <vt:lpstr>나눔바른고딕</vt:lpstr>
      <vt:lpstr>돋움</vt:lpstr>
      <vt:lpstr>맑은 고딕</vt:lpstr>
      <vt:lpstr>함초롬바탕</vt:lpstr>
      <vt:lpstr>Arial</vt:lpstr>
      <vt:lpstr>Bebas Neue</vt:lpstr>
      <vt:lpstr>Courier New</vt:lpstr>
      <vt:lpstr>DM Serif Display</vt:lpstr>
      <vt:lpstr>Nunito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1. 프로젝트 개요 – 독서 장애요인</vt:lpstr>
      <vt:lpstr>1. 프로젝트 개요 – 독서 장애요인</vt:lpstr>
      <vt:lpstr>PowerPoint 프레젠테이션</vt:lpstr>
      <vt:lpstr>2. 프로젝트 팀 구성 및 역할 </vt:lpstr>
      <vt:lpstr>2. 프로젝트 팀 구성 및 역할 – 개발환경 </vt:lpstr>
      <vt:lpstr>2. 프로젝트 팀 구성 및 역할 – 서비스 설계</vt:lpstr>
      <vt:lpstr>OCR</vt:lpstr>
      <vt:lpstr>3. 프로젝트 수행 절차 및 방법 – OCR </vt:lpstr>
      <vt:lpstr>3. 프로젝트 수행 절차 및 방법 – OCR </vt:lpstr>
      <vt:lpstr>3. 프로젝트 수행 절차 및 방법 – OCR </vt:lpstr>
      <vt:lpstr>3. 프로젝트 수행 절차 및 방법 – OCR </vt:lpstr>
      <vt:lpstr>3. 프로젝트 수행 절차 및 방법 – OCR </vt:lpstr>
      <vt:lpstr>3. 프로젝트 수행 절차 및 방법 – OCR </vt:lpstr>
      <vt:lpstr>4. 프로젝트 수행 결과 – OCR</vt:lpstr>
      <vt:lpstr>OCR</vt:lpstr>
      <vt:lpstr>3. 프로젝트 수행 절차 및 방법 – 요약</vt:lpstr>
      <vt:lpstr>3. 프로젝트 수행 절차 및 방법 – 요약</vt:lpstr>
      <vt:lpstr>3. 프로젝트 수행 절차 및 방법 – 요약</vt:lpstr>
      <vt:lpstr>3. 프로젝트 수행 절차 및 방법 – 요약</vt:lpstr>
      <vt:lpstr>4. 프로젝트 수행 결과 – 요약</vt:lpstr>
      <vt:lpstr>3. 프로젝트 수행 절차 및 방법 – 요약</vt:lpstr>
      <vt:lpstr>3. 프로젝트 수행 절차 및 방법 – 요약</vt:lpstr>
      <vt:lpstr>3. 프로젝트 수행 절차 및 방법 – 요약</vt:lpstr>
      <vt:lpstr>4. 프로젝트 수행 결과 – 요약</vt:lpstr>
      <vt:lpstr>4. 프로젝트 수행 결과 – 요약</vt:lpstr>
      <vt:lpstr>PowerPoint 프레젠테이션</vt:lpstr>
      <vt:lpstr>PowerPoint 프레젠테이션</vt:lpstr>
      <vt:lpstr>PowerPoint 프레젠테이션</vt:lpstr>
      <vt:lpstr>PowerPoint 프레젠테이션</vt:lpstr>
      <vt:lpstr>OCR</vt:lpstr>
      <vt:lpstr>3. 프로젝트 수행 절차 및 방법 – 어휘 사전 챗봇</vt:lpstr>
      <vt:lpstr>PowerPoint 프레젠테이션</vt:lpstr>
      <vt:lpstr>4. 프로젝트 수행 결과 – 어휘 사전 챗봇</vt:lpstr>
      <vt:lpstr>OCR</vt:lpstr>
      <vt:lpstr>4. 프로젝트 수행 결과 – 트래커</vt:lpstr>
      <vt:lpstr>4. 프로젝트 수행 최종 결과</vt:lpstr>
      <vt:lpstr>5. 자체 평가 의견</vt:lpstr>
      <vt:lpstr>감사합니다!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문해력 향상을 위한  독서 도우미</dc:title>
  <dc:creator>염희원</dc:creator>
  <cp:lastModifiedBy>알캠노트북N020</cp:lastModifiedBy>
  <cp:revision>12</cp:revision>
  <dcterms:modified xsi:type="dcterms:W3CDTF">2023-10-16T00:33:12Z</dcterms:modified>
  <cp:version>9.104.197.51428</cp:version>
</cp:coreProperties>
</file>